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337" r:id="rId2"/>
    <p:sldId id="382" r:id="rId3"/>
    <p:sldId id="368" r:id="rId4"/>
    <p:sldId id="364" r:id="rId5"/>
    <p:sldId id="369" r:id="rId6"/>
    <p:sldId id="383" r:id="rId7"/>
    <p:sldId id="386" r:id="rId8"/>
    <p:sldId id="385" r:id="rId9"/>
    <p:sldId id="387" r:id="rId10"/>
    <p:sldId id="366" r:id="rId11"/>
    <p:sldId id="389" r:id="rId12"/>
    <p:sldId id="291" r:id="rId13"/>
    <p:sldId id="292" r:id="rId14"/>
    <p:sldId id="293" r:id="rId15"/>
    <p:sldId id="294" r:id="rId16"/>
    <p:sldId id="295" r:id="rId17"/>
    <p:sldId id="299" r:id="rId18"/>
    <p:sldId id="297" r:id="rId19"/>
    <p:sldId id="298" r:id="rId20"/>
    <p:sldId id="390" r:id="rId21"/>
    <p:sldId id="397" r:id="rId22"/>
    <p:sldId id="362" r:id="rId23"/>
    <p:sldId id="400" r:id="rId24"/>
    <p:sldId id="398" r:id="rId25"/>
    <p:sldId id="399" r:id="rId26"/>
    <p:sldId id="401" r:id="rId27"/>
    <p:sldId id="402" r:id="rId28"/>
    <p:sldId id="396" r:id="rId29"/>
    <p:sldId id="388" r:id="rId30"/>
    <p:sldId id="395" r:id="rId31"/>
    <p:sldId id="403" r:id="rId32"/>
    <p:sldId id="391" r:id="rId33"/>
    <p:sldId id="404" r:id="rId34"/>
    <p:sldId id="408" r:id="rId35"/>
    <p:sldId id="407" r:id="rId36"/>
    <p:sldId id="405" r:id="rId37"/>
    <p:sldId id="406" r:id="rId38"/>
    <p:sldId id="392" r:id="rId39"/>
    <p:sldId id="311" r:id="rId40"/>
    <p:sldId id="312" r:id="rId41"/>
    <p:sldId id="318" r:id="rId42"/>
    <p:sldId id="320" r:id="rId43"/>
    <p:sldId id="409" r:id="rId44"/>
    <p:sldId id="322" r:id="rId45"/>
    <p:sldId id="323" r:id="rId46"/>
    <p:sldId id="324" r:id="rId47"/>
    <p:sldId id="325" r:id="rId48"/>
    <p:sldId id="394" r:id="rId4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5B5"/>
    <a:srgbClr val="8EB4E3"/>
    <a:srgbClr val="D7E4BD"/>
    <a:srgbClr val="EA3F26"/>
    <a:srgbClr val="72C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92730" autoAdjust="0"/>
  </p:normalViewPr>
  <p:slideViewPr>
    <p:cSldViewPr>
      <p:cViewPr varScale="1">
        <p:scale>
          <a:sx n="84" d="100"/>
          <a:sy n="84" d="100"/>
        </p:scale>
        <p:origin x="816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5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BA1A87E-813F-AF0F-041D-CE232B7A18C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90A33BCA-FF2B-904A-6ACB-421B4697E71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64C4CF4-219F-4C78-A5BA-B2F154A2CDD2}" type="datetimeFigureOut">
              <a:rPr lang="en-US"/>
              <a:pPr>
                <a:defRPr/>
              </a:pPr>
              <a:t>2/4/2026</a:t>
            </a:fld>
            <a:endParaRPr lang="en-US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E6881BB2-A257-BEB2-B237-5C60E2FE8C7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3" name="Rectangle 5">
            <a:extLst>
              <a:ext uri="{FF2B5EF4-FFF2-40B4-BE49-F238E27FC236}">
                <a16:creationId xmlns:a16="http://schemas.microsoft.com/office/drawing/2014/main" id="{84E1F9B0-0E05-EEE3-8B09-3292F5E58FD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8134" name="Rectangle 6">
            <a:extLst>
              <a:ext uri="{FF2B5EF4-FFF2-40B4-BE49-F238E27FC236}">
                <a16:creationId xmlns:a16="http://schemas.microsoft.com/office/drawing/2014/main" id="{FD94DB07-1FBF-48D8-BE9B-EAD1CA85602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5" name="Rectangle 7">
            <a:extLst>
              <a:ext uri="{FF2B5EF4-FFF2-40B4-BE49-F238E27FC236}">
                <a16:creationId xmlns:a16="http://schemas.microsoft.com/office/drawing/2014/main" id="{B2D67A9F-79F1-685B-B7CE-85E68E027A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82BB320-F13B-41AF-BB84-306DCE9224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44FFA8F6-8FBE-2312-B2D6-012FDBF058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60994F52-302D-250C-116C-52081CB94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B92E2681-B4AB-B23F-9CED-5892333F86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A8604D-9FA4-4914-BD57-93266632D9AF}" type="slidenum">
              <a:rPr lang="en-US" altLang="en-US" smtClean="0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R-type: register-register.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I-type: short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immediates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and loads.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S-type: stores.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B-type: conditional branches, a variation of S-type.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U-type: long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immediates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J-type: unconditional jumps, a variation of U-type.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59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ImmSel</a:t>
            </a:r>
            <a:r>
              <a:rPr lang="en-US" dirty="0"/>
              <a:t> do?</a:t>
            </a:r>
          </a:p>
          <a:p>
            <a:r>
              <a:rPr lang="en-US" dirty="0"/>
              <a:t>What does </a:t>
            </a:r>
            <a:r>
              <a:rPr lang="en-US" dirty="0" err="1"/>
              <a:t>BSel</a:t>
            </a:r>
            <a:r>
              <a:rPr lang="en-US" dirty="0"/>
              <a:t>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2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10E9-01D5-7472-677A-3B0AA2AD0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D2DDE-7A51-A1A8-5C34-99C6FAA2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D8106-2EFE-B03C-0DCC-E1803F83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5451D-6138-4BA6-B687-6C9F908488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1832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9C7B9-97C1-73C5-069B-8304F71A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4205D-B0EA-B535-1BCB-C052B27F3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810C2-A27B-66A7-0574-10C22519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9212A-F0D7-4AFF-A386-0ACFB0AAC5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41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9E6BE-7F7F-94ED-1232-D89436CB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733A2-CB01-A6CE-B5D3-DB2ECAFB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21FBA-0C17-A4B8-E194-E3AAE0572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9BE82-4715-4ACA-919F-DBB11A70F4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570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FBFFBE-14B2-F0AF-F4AC-4976B5EA7B3E}"/>
              </a:ext>
            </a:extLst>
          </p:cNvPr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176F73-2534-EA66-9BA3-389159441E1E}"/>
              </a:ext>
            </a:extLst>
          </p:cNvPr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143B4A-14C2-1094-BE58-15BD80B6D446}"/>
              </a:ext>
            </a:extLst>
          </p:cNvPr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759AA-21D7-ABA4-D5D7-76848EAA814B}"/>
              </a:ext>
            </a:extLst>
          </p:cNvPr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10" descr="BITS_university_logo_whitevert.png">
            <a:extLst>
              <a:ext uri="{FF2B5EF4-FFF2-40B4-BE49-F238E27FC236}">
                <a16:creationId xmlns:a16="http://schemas.microsoft.com/office/drawing/2014/main" id="{4AC502B5-9275-C45A-F485-E98B733254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A90F2E-DD9A-35C4-D90C-49EB0FD21D5D}"/>
              </a:ext>
            </a:extLst>
          </p:cNvPr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35B97-BCD1-B200-8B0C-6E7F31A5DD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  <a:cs typeface="Arial" charset="0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2C3E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E8660-BD03-9DBA-9F27-92B953591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70716-1DFD-E96E-77AC-224DB37B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094D3-6482-D516-F215-AAD295B6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87A73-1AE0-46F8-856A-18EA1CF30A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230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44638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E40EF-D719-C1DF-C21A-2CF2ACF95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54D67-7283-208E-229E-EF4878C7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FBDCE-B7CC-6ED6-F37D-087059BB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D9D01-1391-45E0-A9C5-C04635A436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FD4032-0DCD-4B56-8C1A-A046DCFB4D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3048000"/>
            <a:ext cx="7772400" cy="31242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803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A1B8B84-BA43-81F2-03D3-23F157ED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23C139-D613-6FE7-8352-A2E3C1C6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63CA6A-FAB2-9598-5FD6-5C5FFE4C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77344-E1C7-49F4-9630-5A0F623202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023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C99FE01-5AE9-7CCB-1DBD-1304A57AD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A2B8239-FCBD-23CF-FA37-CDC50DB0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E3DACE7-853A-4CB8-B825-278E151B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D20D7B-F2AF-465A-8627-050A33B6A2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979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0E68BBE-9DA8-9C9C-D822-7FC9D382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BD6A7CF-E35D-4F42-293C-8BAB3F135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D87C34F-2852-49F1-C32D-490DE974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3AC73-65EA-4970-A755-094E5C634C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9387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25E5740-931D-F5B1-D23F-DCBD0C38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48D1279-085F-FADC-9335-EE951FC2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FCD80BA-8A05-EF30-056C-D3B895E3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AE7E5-2F0D-40CB-89DC-60190FE7F7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5960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265D46-A9C7-CD06-5134-985F8327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A55F7D-AFEF-402F-45C6-533ED83E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F7864CC-5912-595A-947D-86ED4368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15581-CD01-4CEC-BC8F-7353CE8268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44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467ABF-5DBD-0F44-6269-D1296B66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729259-95EB-ABB4-8CC1-6AAA526DC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62D7086-DF65-36F8-E6B6-082068B3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052F0-E69A-488D-AA78-DE7ABB9591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502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A203AAE-04EA-FB40-EB07-8B5C207984B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" y="53975"/>
            <a:ext cx="6324600" cy="119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0F4528A-9CB7-CDAF-ED2B-34ED92441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52400" y="1446211"/>
            <a:ext cx="8839200" cy="501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94811-E68F-A5B1-AEDA-C6AFA290A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99238"/>
            <a:ext cx="1828800" cy="258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10422-B7F7-81EF-261E-27508681B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599238"/>
            <a:ext cx="2895600" cy="2587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dirty="0" err="1">
                <a:solidFill>
                  <a:srgbClr val="101141"/>
                </a:solidFill>
                <a:cs typeface="Arial" charset="0"/>
              </a:rPr>
              <a:t>Pilani</a:t>
            </a:r>
            <a:r>
              <a:rPr lang="en-US" dirty="0">
                <a:solidFill>
                  <a:srgbClr val="101141"/>
                </a:solidFill>
                <a:cs typeface="Arial" charset="0"/>
              </a:rPr>
              <a:t>, </a:t>
            </a:r>
            <a:r>
              <a:rPr lang="en-US" dirty="0" err="1">
                <a:solidFill>
                  <a:srgbClr val="101141"/>
                </a:solidFill>
                <a:cs typeface="Arial" charset="0"/>
              </a:rPr>
              <a:t>Pilani</a:t>
            </a:r>
            <a:r>
              <a:rPr lang="en-US" dirty="0">
                <a:solidFill>
                  <a:srgbClr val="101141"/>
                </a:solidFill>
                <a:cs typeface="Arial" charset="0"/>
              </a:rPr>
              <a:t> Campus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38BB7-5B9C-07D9-CEF5-0333C5055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800" y="6599238"/>
            <a:ext cx="457200" cy="2587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875A4CA-FE82-4068-9563-37A5A44B58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11" descr="Picture 7.png">
            <a:extLst>
              <a:ext uri="{FF2B5EF4-FFF2-40B4-BE49-F238E27FC236}">
                <a16:creationId xmlns:a16="http://schemas.microsoft.com/office/drawing/2014/main" id="{B1A82462-8175-42D8-B46C-67766E05E74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8">
            <a:extLst>
              <a:ext uri="{FF2B5EF4-FFF2-40B4-BE49-F238E27FC236}">
                <a16:creationId xmlns:a16="http://schemas.microsoft.com/office/drawing/2014/main" id="{F71B9737-4DA8-4B8F-9335-5F2A7C90653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2335E3-1C88-4FEB-B3EA-2686D6520BDF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7711E8-77A4-4937-A983-1A5FDBFC0894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71875C-BA0F-4B96-BF59-4025A49FA021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22">
            <a:extLst>
              <a:ext uri="{FF2B5EF4-FFF2-40B4-BE49-F238E27FC236}">
                <a16:creationId xmlns:a16="http://schemas.microsoft.com/office/drawing/2014/main" id="{C2B4447A-9437-4C8F-B654-838CD5BB861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377527-4981-49F2-8F12-B5DB6F066126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B94671-9EEF-4175-9164-57B69291B8A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2EC7A3-548A-4998-81D6-DC9D9CECAAD8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844" r:id="rId12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72C3E8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twitter.com/ten_filip/status/1340400266047332354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4">
            <a:extLst>
              <a:ext uri="{FF2B5EF4-FFF2-40B4-BE49-F238E27FC236}">
                <a16:creationId xmlns:a16="http://schemas.microsoft.com/office/drawing/2014/main" id="{82CCF8E8-8D44-B829-5D34-BCFE6E2C9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Computer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D772D-9840-4762-E3C3-128057D3E9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Prof. Saurabh Gandhi (EEE department)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FC57-0F8F-4F77-B1F3-4DDE9548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7881F0-F23E-43EB-AF0D-FABA446B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possible designs of 3-to-8 decoders: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A				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FD2AE-41A5-4D3D-806F-96EE5ABFB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4AEC7-4F96-4536-85C6-086792D8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1026" name="Picture 2" descr="Digital Decoder and its application in digital circuits ...">
            <a:extLst>
              <a:ext uri="{FF2B5EF4-FFF2-40B4-BE49-F238E27FC236}">
                <a16:creationId xmlns:a16="http://schemas.microsoft.com/office/drawing/2014/main" id="{49F9CDA6-8777-48EF-B141-6A6C5FD12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57400"/>
            <a:ext cx="2476500" cy="217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design a 2 by 4 decoder using 1 by 2 - Quora">
            <a:extLst>
              <a:ext uri="{FF2B5EF4-FFF2-40B4-BE49-F238E27FC236}">
                <a16:creationId xmlns:a16="http://schemas.microsoft.com/office/drawing/2014/main" id="{F01A384F-2533-4F03-AB24-D36B49528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88822"/>
            <a:ext cx="2362200" cy="240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E72F4C-E6B6-4C9E-9FD1-A5B51C10A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13" b="73969"/>
          <a:stretch/>
        </p:blipFill>
        <p:spPr bwMode="auto">
          <a:xfrm>
            <a:off x="-6096" y="556260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656C7563-9263-4B7B-AE5D-3F79FDEDBB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" t="45812" r="-400" b="47496"/>
          <a:stretch/>
        </p:blipFill>
        <p:spPr bwMode="auto">
          <a:xfrm>
            <a:off x="30479" y="6089396"/>
            <a:ext cx="91440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61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9475-D9D8-4AFC-9AB4-E0122807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Microarchitecture –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DF7D69-F4C3-4236-B8F5-399636B25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86F84-74EF-4594-AC41-7E069A2C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626AD-3B1E-4F3C-96DB-9AC5EE0A8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How is an instruction executed?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35CC2-F431-A1BA-4688-0ADDF597F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1609809"/>
            <a:ext cx="8972549" cy="595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Create a “circuit” of logic elements that, when given an assembly instruction, perform the action the instruction describes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4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7B8516-565C-DA3F-00C3-5B146C579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39" y="3323344"/>
            <a:ext cx="7044721" cy="1328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2D1BE-6E8E-032B-CA46-43EB1145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13" y="4752080"/>
            <a:ext cx="7180471" cy="12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553200" cy="1195386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The stages of instruction execution – Instruction Fetch (IF)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4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234874"/>
            <a:ext cx="8972549" cy="30135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Which instruction to fetch? Logical elements to compute the address of the next instruction</a:t>
            </a:r>
          </a:p>
          <a:p>
            <a:endParaRPr lang="en-US" dirty="0"/>
          </a:p>
          <a:p>
            <a:r>
              <a:rPr lang="en-US" dirty="0"/>
              <a:t>Next instruction – easy, just increment the current instruction address by size</a:t>
            </a:r>
          </a:p>
          <a:p>
            <a:endParaRPr lang="en-US" dirty="0"/>
          </a:p>
          <a:p>
            <a:r>
              <a:rPr lang="en-US" dirty="0"/>
              <a:t>Branch – depends on the outcome of the current instruction (information obtained from other units of the processor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B6A1CD-AD32-1F40-F448-4B71A56757DD}"/>
              </a:ext>
            </a:extLst>
          </p:cNvPr>
          <p:cNvSpPr/>
          <p:nvPr/>
        </p:nvSpPr>
        <p:spPr>
          <a:xfrm>
            <a:off x="1001730" y="1666341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1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477000" cy="1195386"/>
          </a:xfrm>
        </p:spPr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The stages of instruction execution – Decode and Operand Fetch (OF)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4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234874"/>
            <a:ext cx="8972549" cy="3165925"/>
          </a:xfrm>
        </p:spPr>
        <p:txBody>
          <a:bodyPr>
            <a:normAutofit fontScale="92500"/>
          </a:bodyPr>
          <a:lstStyle/>
          <a:p>
            <a:r>
              <a:rPr lang="en-US" dirty="0"/>
              <a:t>How to interpret the instruction? What all will be needed to execute it?</a:t>
            </a:r>
          </a:p>
          <a:p>
            <a:endParaRPr lang="en-US" dirty="0"/>
          </a:p>
          <a:p>
            <a:r>
              <a:rPr lang="en-US" dirty="0"/>
              <a:t>Processing required for different instruction types is very different – load-store instructions use a dedicated memory unit, whereas arithmetic instructions do not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6F617D-6B8D-A574-4238-4C02FBE18D40}"/>
              </a:ext>
            </a:extLst>
          </p:cNvPr>
          <p:cNvSpPr/>
          <p:nvPr/>
        </p:nvSpPr>
        <p:spPr>
          <a:xfrm>
            <a:off x="2512032" y="1704868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5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The stages of instruction execution – Execute (EX)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4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234874"/>
            <a:ext cx="8972549" cy="2937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Executes arithmetic and logical operations</a:t>
            </a:r>
          </a:p>
          <a:p>
            <a:endParaRPr lang="en-US" dirty="0"/>
          </a:p>
          <a:p>
            <a:r>
              <a:rPr lang="en-US" dirty="0"/>
              <a:t>Contains an arithmetic and logical unit (ALU)</a:t>
            </a:r>
          </a:p>
          <a:p>
            <a:endParaRPr lang="en-US" dirty="0"/>
          </a:p>
          <a:p>
            <a:r>
              <a:rPr lang="en-US" dirty="0"/>
              <a:t>Compute the effective address of load-store operations</a:t>
            </a:r>
          </a:p>
          <a:p>
            <a:endParaRPr lang="en-US" dirty="0"/>
          </a:p>
          <a:p>
            <a:r>
              <a:rPr lang="en-US" dirty="0"/>
              <a:t>Computes the outcome of branches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6F617D-6B8D-A574-4238-4C02FBE18D40}"/>
              </a:ext>
            </a:extLst>
          </p:cNvPr>
          <p:cNvSpPr/>
          <p:nvPr/>
        </p:nvSpPr>
        <p:spPr>
          <a:xfrm>
            <a:off x="4045445" y="1697163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3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705600" cy="1195386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The stages of instruction execution – Memory Access (MA)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4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16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116208"/>
            <a:ext cx="8972549" cy="2456676"/>
          </a:xfrm>
        </p:spPr>
        <p:txBody>
          <a:bodyPr/>
          <a:lstStyle/>
          <a:p>
            <a:r>
              <a:rPr lang="en-US" dirty="0"/>
              <a:t>Processing load-store instructions (accessing main memory)</a:t>
            </a:r>
          </a:p>
          <a:p>
            <a:endParaRPr lang="en-US" dirty="0"/>
          </a:p>
          <a:p>
            <a:r>
              <a:rPr lang="en-US" dirty="0"/>
              <a:t>Memory system can be very complex, and part of that complexity is implemented here (next module!)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6F617D-6B8D-A574-4238-4C02FBE18D40}"/>
              </a:ext>
            </a:extLst>
          </p:cNvPr>
          <p:cNvSpPr/>
          <p:nvPr/>
        </p:nvSpPr>
        <p:spPr>
          <a:xfrm>
            <a:off x="5594273" y="1704868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C6BE50-2B4F-22EE-5B3B-BD8D135DC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34"/>
          <a:stretch/>
        </p:blipFill>
        <p:spPr>
          <a:xfrm>
            <a:off x="4589935" y="1709622"/>
            <a:ext cx="4459490" cy="3963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44A024-34DF-3A08-D265-BF739A10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control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9E268-C149-E76E-98C1-E0EA913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1609808"/>
            <a:ext cx="4413131" cy="471479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Datapath: contains the hardware necessary to perform operations required by the processor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Reacts to what the controller tells it! (</a:t>
            </a:r>
            <a:r>
              <a:rPr lang="en-US" dirty="0" err="1"/>
              <a:t>ie</a:t>
            </a:r>
            <a:r>
              <a:rPr lang="en-US" dirty="0"/>
              <a:t>. “I was told to do an add, so I’ll feed these arguments through an adder)</a:t>
            </a:r>
          </a:p>
          <a:p>
            <a:endParaRPr lang="en-US" dirty="0"/>
          </a:p>
          <a:p>
            <a:r>
              <a:rPr lang="en-US" dirty="0"/>
              <a:t>Control: decides what each piece of the </a:t>
            </a:r>
            <a:r>
              <a:rPr lang="en-US" dirty="0" err="1"/>
              <a:t>datapath</a:t>
            </a:r>
            <a:r>
              <a:rPr lang="en-US" dirty="0"/>
              <a:t> should do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operation am I performing? Do I need to get info from memory? Should I write to a register? Which register? (Based on the input instruction!)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5FB37-3A37-B584-298D-6BEDA3538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4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99EE5-0CB1-FCE3-3785-F3DE20A96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BAE2C-C14F-51C4-8F30-566B3FD1C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12A34D-F737-B835-3B58-3E84730C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37" y="937588"/>
            <a:ext cx="2389684" cy="110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8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A361-8AE7-26C3-A4C4-0D854F25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product – virtual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F7F93-6400-8D4F-5601-3D4A44F5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4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1688F-AFBD-141E-7928-1E8FB2F7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40496-DC47-CF56-319F-7C803BFB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5DC18A-9315-018C-3195-3B67D14D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524000"/>
            <a:ext cx="6629400" cy="48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30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A361-8AE7-26C3-A4C4-0D854F25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product – physical!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F7F93-6400-8D4F-5601-3D4A44F5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4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1688F-AFBD-141E-7928-1E8FB2F7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40496-DC47-CF56-319F-7C803BFB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19</a:t>
            </a:fld>
            <a:endParaRPr lang="en-US"/>
          </a:p>
        </p:txBody>
      </p:sp>
      <p:pic>
        <p:nvPicPr>
          <p:cNvPr id="3" name="sCbSyiir4Bh4ydsk">
            <a:hlinkClick r:id="" action="ppaction://media"/>
            <a:extLst>
              <a:ext uri="{FF2B5EF4-FFF2-40B4-BE49-F238E27FC236}">
                <a16:creationId xmlns:a16="http://schemas.microsoft.com/office/drawing/2014/main" id="{66373502-93A5-792A-2890-D1A43CEC31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448" y="857250"/>
            <a:ext cx="2897981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88290C6-A085-76B2-E153-1D61962FD78D}"/>
              </a:ext>
            </a:extLst>
          </p:cNvPr>
          <p:cNvGrpSpPr/>
          <p:nvPr/>
        </p:nvGrpSpPr>
        <p:grpSpPr>
          <a:xfrm>
            <a:off x="400050" y="1331923"/>
            <a:ext cx="4800601" cy="4340774"/>
            <a:chOff x="533400" y="632898"/>
            <a:chExt cx="6400801" cy="5787698"/>
          </a:xfrm>
        </p:grpSpPr>
        <p:pic>
          <p:nvPicPr>
            <p:cNvPr id="2050" name="Picture 2" descr="Image">
              <a:extLst>
                <a:ext uri="{FF2B5EF4-FFF2-40B4-BE49-F238E27FC236}">
                  <a16:creationId xmlns:a16="http://schemas.microsoft.com/office/drawing/2014/main" id="{1A2B3639-6453-BE35-0F1A-F90E02100D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1" r="12252"/>
            <a:stretch/>
          </p:blipFill>
          <p:spPr bwMode="auto">
            <a:xfrm>
              <a:off x="638175" y="667496"/>
              <a:ext cx="6296026" cy="575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20529F-4A96-738B-D715-6C7A2800828F}"/>
                </a:ext>
              </a:extLst>
            </p:cNvPr>
            <p:cNvSpPr txBox="1"/>
            <p:nvPr/>
          </p:nvSpPr>
          <p:spPr>
            <a:xfrm>
              <a:off x="533400" y="632898"/>
              <a:ext cx="6400801" cy="1231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  <a:highlight>
                    <a:srgbClr val="000080"/>
                  </a:highlight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https://twitter.com/ten_filip/status/1340400266047332354</a:t>
              </a:r>
              <a:endParaRPr lang="en-US" b="1" dirty="0">
                <a:solidFill>
                  <a:srgbClr val="FFC000"/>
                </a:solidFill>
                <a:highlight>
                  <a:srgbClr val="000080"/>
                </a:highlight>
              </a:endParaRPr>
            </a:p>
            <a:p>
              <a:r>
                <a:rPr lang="en-US" b="1" dirty="0">
                  <a:solidFill>
                    <a:srgbClr val="FFC000"/>
                  </a:solidFill>
                  <a:highlight>
                    <a:srgbClr val="000080"/>
                  </a:highlight>
                </a:rPr>
                <a:t>https://eater.net/8bit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1698F2-DA9E-444A-87B6-030AC22D602E}"/>
              </a:ext>
            </a:extLst>
          </p:cNvPr>
          <p:cNvSpPr txBox="1"/>
          <p:nvPr/>
        </p:nvSpPr>
        <p:spPr>
          <a:xfrm>
            <a:off x="-18288" y="5761055"/>
            <a:ext cx="5881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highlight>
                  <a:srgbClr val="000080"/>
                </a:highlight>
              </a:rPr>
              <a:t>Try your own: https://hackaday.io/project/178826-pineapple-one/details</a:t>
            </a:r>
          </a:p>
        </p:txBody>
      </p:sp>
    </p:spTree>
    <p:extLst>
      <p:ext uri="{BB962C8B-B14F-4D97-AF65-F5344CB8AC3E}">
        <p14:creationId xmlns:p14="http://schemas.microsoft.com/office/powerpoint/2010/main" val="273179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1938C0-3DDB-4F1E-94FD-B09E81901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as seen by hardware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4A134-7048-4E04-AF75-801A60B58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9BAE1-BB5F-4B29-A086-A0940554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7E9B3C-8585-4113-BD10-64561D002C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6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55A8-C66D-4798-8F3B-B9461C57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the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2507E-4B21-4835-AF11-D25EB0E7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CC3B3-220B-4858-8C0D-EE7B3813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102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2754A6F0-E5B5-44C3-8371-11C8FB73B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3" b="9576"/>
          <a:stretch/>
        </p:blipFill>
        <p:spPr bwMode="auto">
          <a:xfrm>
            <a:off x="1380615" y="2514600"/>
            <a:ext cx="6382770" cy="364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725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B2C00-95FC-42F3-A0D9-8F78B676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hardware blocks does an instruction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36D5-EE00-484D-BCF1-0A2EB5AA6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memory – where </a:t>
            </a:r>
            <a:br>
              <a:rPr lang="en-US" dirty="0"/>
            </a:br>
            <a:r>
              <a:rPr lang="en-US" dirty="0"/>
              <a:t>the instructions come from</a:t>
            </a:r>
          </a:p>
          <a:p>
            <a:r>
              <a:rPr lang="en-US" dirty="0"/>
              <a:t>PC – register that points to</a:t>
            </a:r>
            <a:br>
              <a:rPr lang="en-US" dirty="0"/>
            </a:br>
            <a:r>
              <a:rPr lang="en-US" dirty="0"/>
              <a:t>the instruction in memory</a:t>
            </a:r>
          </a:p>
          <a:p>
            <a:r>
              <a:rPr lang="en-US" dirty="0"/>
              <a:t>Register File – where the local registers live</a:t>
            </a:r>
          </a:p>
          <a:p>
            <a:r>
              <a:rPr lang="en-US" dirty="0"/>
              <a:t>Immediate generator</a:t>
            </a:r>
          </a:p>
          <a:p>
            <a:r>
              <a:rPr lang="en-US" dirty="0"/>
              <a:t>ALU – where the computation happens</a:t>
            </a:r>
          </a:p>
          <a:p>
            <a:r>
              <a:rPr lang="en-US" dirty="0"/>
              <a:t>Data memory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953EF-18D2-49F9-8685-3F76C6E6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BEA61-7F38-4EC5-8FF9-9591ECCE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CA42E352-0704-4816-ACBC-C53A6D40D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6"/>
          <a:stretch/>
        </p:blipFill>
        <p:spPr bwMode="auto">
          <a:xfrm>
            <a:off x="5318372" y="838200"/>
            <a:ext cx="382562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51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F76C8-B5FD-4190-B442-CAE9F65F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RV32I Register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62EC0-B1E3-40BC-8E85-AD620AE6D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6211"/>
            <a:ext cx="9144000" cy="5014912"/>
          </a:xfrm>
        </p:spPr>
        <p:txBody>
          <a:bodyPr>
            <a:normAutofit fontScale="92500"/>
          </a:bodyPr>
          <a:lstStyle/>
          <a:p>
            <a:r>
              <a:rPr lang="en-US" dirty="0"/>
              <a:t>32 integer registers, x0 to x31</a:t>
            </a:r>
          </a:p>
          <a:p>
            <a:pPr lvl="1"/>
            <a:r>
              <a:rPr lang="en-US" dirty="0"/>
              <a:t>Output ports </a:t>
            </a:r>
            <a:r>
              <a:rPr lang="en-US" b="1" dirty="0" err="1">
                <a:solidFill>
                  <a:schemeClr val="accent6"/>
                </a:solidFill>
              </a:rPr>
              <a:t>portA</a:t>
            </a:r>
            <a:r>
              <a:rPr lang="en-US" dirty="0"/>
              <a:t> and </a:t>
            </a:r>
            <a:r>
              <a:rPr lang="en-US" b="1" dirty="0" err="1">
                <a:solidFill>
                  <a:schemeClr val="accent6"/>
                </a:solidFill>
              </a:rPr>
              <a:t>portB</a:t>
            </a:r>
            <a:r>
              <a:rPr lang="en-US" dirty="0"/>
              <a:t> (readout of 32 bit data stored inside)</a:t>
            </a:r>
            <a:endParaRPr lang="en-US" b="1" dirty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 Input port </a:t>
            </a:r>
            <a:r>
              <a:rPr lang="en-US" b="1" dirty="0" err="1">
                <a:solidFill>
                  <a:schemeClr val="accent4"/>
                </a:solidFill>
              </a:rPr>
              <a:t>portW</a:t>
            </a:r>
            <a:r>
              <a:rPr lang="en-US" dirty="0"/>
              <a:t> (32 bit data that we want to write inside)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RW</a:t>
            </a:r>
            <a:r>
              <a:rPr lang="en-US" dirty="0"/>
              <a:t>, </a:t>
            </a:r>
            <a:r>
              <a:rPr lang="en-US" b="1" dirty="0">
                <a:solidFill>
                  <a:schemeClr val="accent4"/>
                </a:solidFill>
              </a:rPr>
              <a:t>RA</a:t>
            </a:r>
            <a:r>
              <a:rPr lang="en-US" dirty="0"/>
              <a:t>, </a:t>
            </a:r>
            <a:r>
              <a:rPr lang="en-US" b="1" dirty="0">
                <a:solidFill>
                  <a:schemeClr val="accent4"/>
                </a:solidFill>
              </a:rPr>
              <a:t>RB</a:t>
            </a:r>
            <a:r>
              <a:rPr lang="en-US" dirty="0"/>
              <a:t> (address of register inside the RF resp.)</a:t>
            </a:r>
          </a:p>
          <a:p>
            <a:pPr lvl="1"/>
            <a:r>
              <a:rPr lang="en-US" b="1" dirty="0" err="1">
                <a:solidFill>
                  <a:schemeClr val="accent4"/>
                </a:solidFill>
              </a:rPr>
              <a:t>WEn</a:t>
            </a:r>
            <a:r>
              <a:rPr lang="en-US" dirty="0"/>
              <a:t> (whether to copy </a:t>
            </a:r>
            <a:r>
              <a:rPr lang="en-US" dirty="0" err="1"/>
              <a:t>portW</a:t>
            </a:r>
            <a:r>
              <a:rPr lang="en-US" dirty="0"/>
              <a:t> data into register inside or not)</a:t>
            </a:r>
          </a:p>
          <a:p>
            <a:pPr lvl="1"/>
            <a:r>
              <a:rPr lang="en-US" dirty="0" err="1"/>
              <a:t>Clk</a:t>
            </a:r>
            <a:r>
              <a:rPr lang="en-US" dirty="0"/>
              <a:t> (clock signal for write operation, read is combinational)!</a:t>
            </a:r>
          </a:p>
          <a:p>
            <a:r>
              <a:rPr lang="en-US" dirty="0"/>
              <a:t>Register x0 is hardwired to 0 (why?)</a:t>
            </a:r>
          </a:p>
          <a:p>
            <a:r>
              <a:rPr lang="en-US" dirty="0"/>
              <a:t>General purpose usage (</a:t>
            </a:r>
            <a:r>
              <a:rPr lang="en-US" dirty="0" err="1"/>
              <a:t>ie</a:t>
            </a:r>
            <a:r>
              <a:rPr lang="en-US" dirty="0"/>
              <a:t> registers are not restricted or reserved for specific uses)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80091-232E-4B43-B703-DCA25826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C0CD7-0520-4C0B-9FF2-425FDA76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54A891-09B2-4C4D-B69E-1E7FEEA2F540}"/>
              </a:ext>
            </a:extLst>
          </p:cNvPr>
          <p:cNvGrpSpPr/>
          <p:nvPr/>
        </p:nvGrpSpPr>
        <p:grpSpPr>
          <a:xfrm>
            <a:off x="5410200" y="1"/>
            <a:ext cx="3733800" cy="1904999"/>
            <a:chOff x="7908709" y="309846"/>
            <a:chExt cx="4024334" cy="21889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6D347F-FA61-4A90-9B44-2EAEF89C8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8709" y="309846"/>
              <a:ext cx="4024334" cy="218891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42A7B1-F26F-45B1-ACF0-D17F22245B27}"/>
                </a:ext>
              </a:extLst>
            </p:cNvPr>
            <p:cNvSpPr/>
            <p:nvPr/>
          </p:nvSpPr>
          <p:spPr>
            <a:xfrm>
              <a:off x="7908709" y="854359"/>
              <a:ext cx="647917" cy="5445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406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DED-62DD-4635-B120-02FC0ABDE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CA3E3-76C2-4AF1-8989-98A85AF61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6211"/>
            <a:ext cx="8839200" cy="503078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Immediates</a:t>
            </a:r>
            <a:r>
              <a:rPr lang="en-US" dirty="0"/>
              <a:t> are weirdly scattered</a:t>
            </a:r>
          </a:p>
          <a:p>
            <a:r>
              <a:rPr lang="en-US" dirty="0" err="1"/>
              <a:t>Immediates</a:t>
            </a:r>
            <a:r>
              <a:rPr lang="en-US" dirty="0"/>
              <a:t> are not 32-bit (but ALU requires 32-bit inputs)</a:t>
            </a:r>
          </a:p>
          <a:p>
            <a:r>
              <a:rPr lang="en-US" dirty="0"/>
              <a:t>What </a:t>
            </a:r>
            <a:r>
              <a:rPr lang="en-US" dirty="0" err="1"/>
              <a:t>ImmGen</a:t>
            </a:r>
            <a:r>
              <a:rPr lang="en-US" dirty="0"/>
              <a:t> does:</a:t>
            </a:r>
          </a:p>
          <a:p>
            <a:pPr lvl="1"/>
            <a:r>
              <a:rPr lang="en-US" dirty="0"/>
              <a:t>Reassemble bits</a:t>
            </a:r>
          </a:p>
          <a:p>
            <a:pPr lvl="1"/>
            <a:r>
              <a:rPr lang="en-US" dirty="0"/>
              <a:t>Sign extend</a:t>
            </a:r>
          </a:p>
          <a:p>
            <a:pPr marL="457200" lvl="1" indent="0">
              <a:buNone/>
            </a:pPr>
            <a:r>
              <a:rPr lang="en-US" dirty="0"/>
              <a:t>    (+74) </a:t>
            </a:r>
            <a:r>
              <a:rPr lang="en-US" dirty="0">
                <a:solidFill>
                  <a:srgbClr val="FF0000"/>
                </a:solidFill>
              </a:rPr>
              <a:t>01001010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00000000</a:t>
            </a:r>
            <a:r>
              <a:rPr lang="en-US" dirty="0">
                <a:solidFill>
                  <a:srgbClr val="FF0000"/>
                </a:solidFill>
              </a:rPr>
              <a:t>01001010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  (-74) </a:t>
            </a:r>
            <a:r>
              <a:rPr lang="en-US" dirty="0">
                <a:solidFill>
                  <a:srgbClr val="FF0000"/>
                </a:solidFill>
              </a:rPr>
              <a:t>10110110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11111111</a:t>
            </a:r>
            <a:r>
              <a:rPr lang="en-US" dirty="0">
                <a:solidFill>
                  <a:srgbClr val="FF0000"/>
                </a:solidFill>
              </a:rPr>
              <a:t>10110110</a:t>
            </a:r>
          </a:p>
          <a:p>
            <a:pPr lvl="1"/>
            <a:r>
              <a:rPr lang="en-US" dirty="0"/>
              <a:t>Alignment (for branching and jumping)</a:t>
            </a:r>
          </a:p>
          <a:p>
            <a:pPr marL="457200" lvl="1" indent="0">
              <a:buNone/>
            </a:pPr>
            <a:r>
              <a:rPr lang="en-US" dirty="0"/>
              <a:t>    0000000</a:t>
            </a:r>
            <a:r>
              <a:rPr lang="en-US" dirty="0">
                <a:solidFill>
                  <a:srgbClr val="FFC000"/>
                </a:solidFill>
              </a:rPr>
              <a:t>1000</a:t>
            </a:r>
            <a:r>
              <a:rPr lang="en-US" dirty="0"/>
              <a:t> (11 bits)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0000000</a:t>
            </a:r>
            <a:r>
              <a:rPr lang="en-US" dirty="0">
                <a:solidFill>
                  <a:srgbClr val="FFC000"/>
                </a:solidFill>
              </a:rPr>
              <a:t>1000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(12 bits)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5704C-1C23-4CF0-A753-072262EF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72F7E-1036-4C9F-BF9C-C4A313B3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601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98E56-9ED6-4579-A17F-7D85E6465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54670-0619-4C46-8907-B400C91B2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Performs arithmetic (ADD, SUB) and logical (AND, OR, XOR) operations</a:t>
            </a:r>
          </a:p>
          <a:p>
            <a:r>
              <a:rPr lang="en-US" dirty="0">
                <a:solidFill>
                  <a:srgbClr val="FF0000"/>
                </a:solidFill>
              </a:rPr>
              <a:t>Inputs:</a:t>
            </a:r>
          </a:p>
          <a:p>
            <a:pPr lvl="1"/>
            <a:r>
              <a:rPr lang="en-US" dirty="0"/>
              <a:t>two 32-bit values + 4-bit ‘operation select’</a:t>
            </a:r>
          </a:p>
          <a:p>
            <a:r>
              <a:rPr lang="en-US" dirty="0"/>
              <a:t>Outputs:</a:t>
            </a:r>
          </a:p>
          <a:p>
            <a:pPr lvl="1"/>
            <a:r>
              <a:rPr lang="en-US" dirty="0"/>
              <a:t>32-bit result + ‘zero’ flag</a:t>
            </a:r>
          </a:p>
          <a:p>
            <a:r>
              <a:rPr lang="en-US" dirty="0">
                <a:solidFill>
                  <a:srgbClr val="FF0000"/>
                </a:solidFill>
              </a:rPr>
              <a:t>Which instructions would use the ALU?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82FA6-D733-4C47-8C0F-32212958C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DB5C3-67AB-45D4-9EE0-96CBC1E9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975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4CF6-D2B1-49E0-B58A-C5F14572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7668-26DD-440F-87D4-A1C901696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 of current instruction</a:t>
            </a:r>
          </a:p>
          <a:p>
            <a:r>
              <a:rPr lang="en-US" dirty="0"/>
              <a:t>Updated every instruction</a:t>
            </a:r>
          </a:p>
          <a:p>
            <a:endParaRPr lang="en-US" dirty="0"/>
          </a:p>
          <a:p>
            <a:r>
              <a:rPr lang="en-US" dirty="0"/>
              <a:t>PC </a:t>
            </a:r>
            <a:r>
              <a:rPr lang="en-US" dirty="0">
                <a:sym typeface="Wingdings" panose="05000000000000000000" pitchFamily="2" charset="2"/>
              </a:rPr>
              <a:t> PC + 4</a:t>
            </a:r>
          </a:p>
          <a:p>
            <a:r>
              <a:rPr lang="en-US" dirty="0">
                <a:sym typeface="Wingdings" panose="05000000000000000000" pitchFamily="2" charset="2"/>
              </a:rPr>
              <a:t>PC  PC + offset (branch)</a:t>
            </a:r>
          </a:p>
          <a:p>
            <a:r>
              <a:rPr lang="en-US" dirty="0">
                <a:sym typeface="Wingdings" panose="05000000000000000000" pitchFamily="2" charset="2"/>
              </a:rPr>
              <a:t>PC  target address (jump)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2D478-01BF-4707-8F42-1A9C7E105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D7B29-831C-48EF-8C7D-E7B95C0C3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49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4691-EF7E-4584-B406-0BB55B59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and data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1BB5-5438-4DA0-9851-4D7F44138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dirty="0"/>
              <a:t>Memory (idealized)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One input port: </a:t>
            </a:r>
            <a:r>
              <a:rPr lang="en-US" dirty="0">
                <a:solidFill>
                  <a:srgbClr val="7030A0"/>
                </a:solidFill>
              </a:rPr>
              <a:t>Data In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One output port: </a:t>
            </a:r>
            <a:r>
              <a:rPr lang="en-US" dirty="0">
                <a:solidFill>
                  <a:schemeClr val="accent4"/>
                </a:solidFill>
              </a:rPr>
              <a:t>Data Out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/>
              <a:t>Memory access: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Read: </a:t>
            </a:r>
            <a:r>
              <a:rPr lang="en-US" dirty="0">
                <a:solidFill>
                  <a:srgbClr val="7030A0"/>
                </a:solidFill>
              </a:rPr>
              <a:t>Write Enable </a:t>
            </a:r>
            <a:r>
              <a:rPr lang="en-US" dirty="0"/>
              <a:t>= 0, data at </a:t>
            </a:r>
            <a:r>
              <a:rPr lang="en-US" dirty="0">
                <a:solidFill>
                  <a:srgbClr val="7030A0"/>
                </a:solidFill>
              </a:rPr>
              <a:t>Address</a:t>
            </a:r>
            <a:r>
              <a:rPr lang="en-US" dirty="0"/>
              <a:t> is placed on </a:t>
            </a:r>
            <a:r>
              <a:rPr lang="en-US" dirty="0">
                <a:solidFill>
                  <a:schemeClr val="accent4"/>
                </a:solidFill>
              </a:rPr>
              <a:t>Data Out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Write: </a:t>
            </a:r>
            <a:r>
              <a:rPr lang="en-US" dirty="0">
                <a:solidFill>
                  <a:srgbClr val="7030A0"/>
                </a:solidFill>
              </a:rPr>
              <a:t>Write Enable </a:t>
            </a:r>
            <a:r>
              <a:rPr lang="en-US" dirty="0"/>
              <a:t>= 1, </a:t>
            </a:r>
            <a:r>
              <a:rPr lang="en-US" dirty="0">
                <a:solidFill>
                  <a:srgbClr val="7030A0"/>
                </a:solidFill>
              </a:rPr>
              <a:t>Data In </a:t>
            </a:r>
            <a:r>
              <a:rPr lang="en-US" dirty="0"/>
              <a:t>written to </a:t>
            </a:r>
            <a:r>
              <a:rPr lang="en-US" dirty="0">
                <a:solidFill>
                  <a:srgbClr val="7030A0"/>
                </a:solidFill>
              </a:rPr>
              <a:t>Address</a:t>
            </a:r>
            <a:r>
              <a:rPr lang="en-US" dirty="0"/>
              <a:t> 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/>
              <a:t>Clock input (CLK)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CLK input is a factor ONLY during write operation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During read, behaves as a combinational logic block: </a:t>
            </a:r>
            <a:r>
              <a:rPr lang="en-US" dirty="0">
                <a:solidFill>
                  <a:srgbClr val="7030A0"/>
                </a:solidFill>
              </a:rPr>
              <a:t>Address</a:t>
            </a:r>
            <a:r>
              <a:rPr lang="en-US" dirty="0"/>
              <a:t> valid → </a:t>
            </a:r>
            <a:r>
              <a:rPr lang="en-US" dirty="0">
                <a:solidFill>
                  <a:schemeClr val="accent4"/>
                </a:solidFill>
              </a:rPr>
              <a:t>Data Out </a:t>
            </a:r>
            <a:r>
              <a:rPr lang="en-US" dirty="0"/>
              <a:t>valid after “access time”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709F1-0665-4AE0-887F-B90AF7F3F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EE661-248F-4CA1-A7BA-CE995ABB0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29FA8-C354-4048-9A93-684FCC9BC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0"/>
          <a:stretch/>
        </p:blipFill>
        <p:spPr>
          <a:xfrm>
            <a:off x="5442890" y="1249361"/>
            <a:ext cx="3387405" cy="16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1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598D-DFBC-4609-925A-C0A3DBC0F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– one circuit to rule them all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E4B47-45D3-4FCA-8410-168AA8565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D642F-9B38-4ACA-871E-8C986617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4256A539-0270-44E7-8F57-388863A7B0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5" b="9576"/>
          <a:stretch/>
        </p:blipFill>
        <p:spPr bwMode="auto">
          <a:xfrm>
            <a:off x="990600" y="1676400"/>
            <a:ext cx="7162800" cy="41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265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55A8-C66D-4798-8F3B-B9461C57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decode and control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2507E-4B21-4835-AF11-D25EB0E7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CC3B3-220B-4858-8C0D-EE7B3813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F62ACC-9798-4EC0-A205-EE8A32F04E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49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4783D-ADC5-49DC-A878-450A1687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Fetch (IF) has fetched 32 bits of an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6BA92-80FE-429E-9463-B08BAE30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Now what?</a:t>
            </a:r>
          </a:p>
          <a:p>
            <a:pPr marL="0" indent="0">
              <a:buNone/>
            </a:pPr>
            <a:r>
              <a:rPr lang="en-US" dirty="0"/>
              <a:t>Instruction decode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Extract different fields from the instruction</a:t>
            </a:r>
          </a:p>
          <a:p>
            <a:r>
              <a:rPr lang="en-US" dirty="0"/>
              <a:t>Generate control signals that activate appropriate </a:t>
            </a:r>
            <a:r>
              <a:rPr lang="en-US" dirty="0" err="1"/>
              <a:t>datapath</a:t>
            </a:r>
            <a:r>
              <a:rPr lang="en-US" dirty="0"/>
              <a:t> components</a:t>
            </a:r>
          </a:p>
          <a:p>
            <a:r>
              <a:rPr lang="en-US" dirty="0"/>
              <a:t>Generate immediate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Every instruction is decoded, so strongly affects timing and power!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F661E-AAC4-47BC-B4EA-40572BD0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498C4-3D88-4E4A-900F-3E0955FD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37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9929-044D-4B12-AD7C-75FE1CB0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6 basic RV32I instruction formats – </a:t>
            </a:r>
            <a:r>
              <a:rPr lang="pl-PL" dirty="0"/>
              <a:t>R, I, S, B, U, J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C3C5D-0794-458C-88D0-35F7CCFCD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BFD41-A54E-4290-BAB0-EFEC7234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D613122-7347-4E45-8957-DC5537E09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" y="1828800"/>
            <a:ext cx="9144000" cy="38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5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B79DC-FE10-4AE6-82E9-CD4B1CEE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 and data- relevant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D1B75-9633-4787-A498-93B250307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Control relevant information:</a:t>
            </a:r>
          </a:p>
          <a:p>
            <a:r>
              <a:rPr lang="en-US" dirty="0"/>
              <a:t>Opcode</a:t>
            </a:r>
          </a:p>
          <a:p>
            <a:r>
              <a:rPr lang="en-US" dirty="0"/>
              <a:t>Func3</a:t>
            </a:r>
          </a:p>
          <a:p>
            <a:r>
              <a:rPr lang="en-US" dirty="0"/>
              <a:t>Func7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Data-relevant information:</a:t>
            </a:r>
          </a:p>
          <a:p>
            <a:r>
              <a:rPr lang="en-US" dirty="0"/>
              <a:t>rs1, rs2, </a:t>
            </a:r>
            <a:r>
              <a:rPr lang="en-US" dirty="0" err="1"/>
              <a:t>rd</a:t>
            </a:r>
            <a:endParaRPr lang="en-US" dirty="0"/>
          </a:p>
          <a:p>
            <a:r>
              <a:rPr lang="en-US" dirty="0"/>
              <a:t>immediate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D95AB-B577-487A-AB0F-4E364A151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637F2-88A9-4F31-A65D-16417860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23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9EB1-569B-484F-B0C1-6C1B96E5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all does Control </a:t>
            </a:r>
            <a:r>
              <a:rPr lang="en-US" dirty="0" err="1"/>
              <a:t>control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A148-BAF7-462E-8A21-6AEE6AD26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Write to register file? </a:t>
            </a:r>
            <a:r>
              <a:rPr lang="en-US" sz="2800" dirty="0" err="1">
                <a:solidFill>
                  <a:schemeClr val="accent6"/>
                </a:solidFill>
              </a:rPr>
              <a:t>RegWrite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/>
              <a:t>Register writes from ALU result or memory? </a:t>
            </a:r>
            <a:r>
              <a:rPr lang="en-US" sz="2800" dirty="0" err="1">
                <a:solidFill>
                  <a:schemeClr val="accent6"/>
                </a:solidFill>
              </a:rPr>
              <a:t>MemToReg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/>
              <a:t>Write to data memory? </a:t>
            </a:r>
            <a:r>
              <a:rPr lang="en-US" sz="2800" dirty="0" err="1">
                <a:solidFill>
                  <a:schemeClr val="accent6"/>
                </a:solidFill>
              </a:rPr>
              <a:t>MemWrite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/>
              <a:t>ALU – what operation to perform? </a:t>
            </a:r>
            <a:r>
              <a:rPr lang="en-US" sz="2800" dirty="0" err="1">
                <a:solidFill>
                  <a:schemeClr val="accent6"/>
                </a:solidFill>
              </a:rPr>
              <a:t>ALUop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/>
              <a:t>ALU – what inputs to select (register or immediate)? </a:t>
            </a:r>
            <a:r>
              <a:rPr lang="en-US" sz="2800" dirty="0" err="1">
                <a:solidFill>
                  <a:schemeClr val="accent6"/>
                </a:solidFill>
              </a:rPr>
              <a:t>ALUSrc</a:t>
            </a:r>
            <a:endParaRPr lang="en-US" sz="2800" dirty="0">
              <a:solidFill>
                <a:schemeClr val="accent6"/>
              </a:solidFill>
            </a:endParaRPr>
          </a:p>
          <a:p>
            <a:pPr lvl="1"/>
            <a:r>
              <a:rPr lang="en-US" sz="2400" dirty="0" err="1"/>
              <a:t>Muxes</a:t>
            </a:r>
            <a:endParaRPr lang="en-US" sz="2400" dirty="0"/>
          </a:p>
          <a:p>
            <a:r>
              <a:rPr lang="en-US" sz="2800" dirty="0"/>
              <a:t>PC – +4 or new?</a:t>
            </a:r>
            <a:br>
              <a:rPr lang="en-US" sz="2800" dirty="0"/>
            </a:br>
            <a:r>
              <a:rPr lang="en-US" sz="2800" dirty="0" err="1">
                <a:solidFill>
                  <a:schemeClr val="accent6"/>
                </a:solidFill>
              </a:rPr>
              <a:t>PCSel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CBFCF-781A-418E-8659-AA020DBC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FD2C1-58D8-4172-B13F-D9E9E517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8DDBB7DE-8C95-4A93-A474-809B0AB24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5" b="36590"/>
          <a:stretch/>
        </p:blipFill>
        <p:spPr bwMode="auto">
          <a:xfrm>
            <a:off x="3681984" y="4390384"/>
            <a:ext cx="5486400" cy="204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67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0AA7-1F24-4BEC-98A2-08D38351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slicing – extracting instruction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7912A-DB58-4ED6-A901-B662E2B0B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362199"/>
            <a:ext cx="8839200" cy="4098923"/>
          </a:xfrm>
        </p:spPr>
        <p:txBody>
          <a:bodyPr/>
          <a:lstStyle/>
          <a:p>
            <a:r>
              <a:rPr lang="en-US" dirty="0"/>
              <a:t>32-bit bus split into dedicated wires with downstream connections</a:t>
            </a:r>
          </a:p>
          <a:p>
            <a:r>
              <a:rPr lang="en-US" dirty="0"/>
              <a:t>Data relevant bits</a:t>
            </a:r>
          </a:p>
          <a:p>
            <a:pPr lvl="1"/>
            <a:r>
              <a:rPr lang="en-US" dirty="0"/>
              <a:t>Register file address inputs</a:t>
            </a:r>
          </a:p>
          <a:p>
            <a:pPr lvl="1"/>
            <a:r>
              <a:rPr lang="en-US" dirty="0"/>
              <a:t>Immediate generator inputs</a:t>
            </a:r>
          </a:p>
          <a:p>
            <a:r>
              <a:rPr lang="en-US" dirty="0"/>
              <a:t>Control relevant bits</a:t>
            </a:r>
          </a:p>
          <a:p>
            <a:pPr lvl="1"/>
            <a:r>
              <a:rPr lang="en-US" dirty="0"/>
              <a:t>Main control unit to decide what signals to generate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44E77-4641-478A-8DAC-C3F860FA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B887F-5EBD-4CA9-AF21-DA53413D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E9F5D9F5-762E-46D8-A571-031F2912F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3" b="73969"/>
          <a:stretch/>
        </p:blipFill>
        <p:spPr bwMode="auto">
          <a:xfrm>
            <a:off x="0" y="1451988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90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66C8-79B3-4D60-9726-8D6632A4F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decoding of control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4E5F9-2669-4AA7-BD21-949AD2F7E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Decoding the opcode</a:t>
            </a:r>
          </a:p>
          <a:p>
            <a:pPr lvl="1"/>
            <a:r>
              <a:rPr lang="en-US" dirty="0"/>
              <a:t>0110011: R-type</a:t>
            </a:r>
          </a:p>
          <a:p>
            <a:pPr lvl="1"/>
            <a:r>
              <a:rPr lang="en-US" dirty="0"/>
              <a:t>0010011: I-type</a:t>
            </a:r>
          </a:p>
          <a:p>
            <a:pPr lvl="1"/>
            <a:r>
              <a:rPr lang="en-US" dirty="0"/>
              <a:t>0000011: Load</a:t>
            </a:r>
          </a:p>
          <a:p>
            <a:pPr lvl="1"/>
            <a:r>
              <a:rPr lang="en-US" dirty="0"/>
              <a:t>1100011: Branch</a:t>
            </a:r>
          </a:p>
          <a:p>
            <a:r>
              <a:rPr lang="en-US" dirty="0"/>
              <a:t>If opcode says R-type, </a:t>
            </a:r>
            <a:r>
              <a:rPr lang="en-US" dirty="0">
                <a:solidFill>
                  <a:schemeClr val="accent6"/>
                </a:solidFill>
              </a:rPr>
              <a:t>Main Control </a:t>
            </a:r>
            <a:r>
              <a:rPr lang="en-US" dirty="0"/>
              <a:t>knows it has to set </a:t>
            </a:r>
            <a:r>
              <a:rPr lang="en-US" dirty="0" err="1"/>
              <a:t>RegWrite</a:t>
            </a:r>
            <a:r>
              <a:rPr lang="en-US" dirty="0"/>
              <a:t> = 1 (</a:t>
            </a:r>
            <a:r>
              <a:rPr lang="en-US" dirty="0" err="1"/>
              <a:t>ie</a:t>
            </a:r>
            <a:r>
              <a:rPr lang="en-US" dirty="0"/>
              <a:t> write back is surely involved)</a:t>
            </a:r>
          </a:p>
          <a:p>
            <a:r>
              <a:rPr lang="en-US" dirty="0"/>
              <a:t>Lets </a:t>
            </a:r>
            <a:r>
              <a:rPr lang="en-US" dirty="0">
                <a:solidFill>
                  <a:schemeClr val="accent6"/>
                </a:solidFill>
              </a:rPr>
              <a:t>ALU Control </a:t>
            </a:r>
            <a:r>
              <a:rPr lang="en-US" dirty="0"/>
              <a:t>decide what operation to perform</a:t>
            </a:r>
          </a:p>
          <a:p>
            <a:r>
              <a:rPr lang="en-US" dirty="0"/>
              <a:t>Main Control smaller and faster</a:t>
            </a:r>
          </a:p>
          <a:p>
            <a:r>
              <a:rPr lang="en-US" dirty="0"/>
              <a:t>ALU Control only if required by the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8EAEE-E8C3-4C2F-9C91-402F2E1B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C51F6-AD05-40A7-9C1B-B016EA2B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9D9F8B5F-A2C4-4FD9-9B1C-ABA8732A5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5" b="36590"/>
          <a:stretch/>
        </p:blipFill>
        <p:spPr bwMode="auto">
          <a:xfrm>
            <a:off x="4114800" y="1613170"/>
            <a:ext cx="4876800" cy="181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5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9D12A-5D81-4C97-859B-B25CB15EC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class based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75E55-AA49-4DCF-A551-794A5D307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974E3-DFAE-46C1-9671-77C5C328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4EE492-C8E9-48E7-B22F-C2CF5641BB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6844" y="1548275"/>
            <a:ext cx="8510312" cy="481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944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70BC-B908-4C27-A80F-54C202297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69FB-2BF2-4471-861E-837AC018D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Control sends 2-bit signal to ALU (</a:t>
            </a:r>
            <a:r>
              <a:rPr lang="en-US" dirty="0" err="1">
                <a:solidFill>
                  <a:schemeClr val="accent6"/>
                </a:solidFill>
              </a:rPr>
              <a:t>ALUop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00: Force ADD (for load/store instructions)</a:t>
            </a:r>
          </a:p>
          <a:p>
            <a:pPr lvl="1"/>
            <a:r>
              <a:rPr lang="en-US" dirty="0"/>
              <a:t>01: Force SUB (for branch comparisons)</a:t>
            </a:r>
          </a:p>
          <a:p>
            <a:pPr lvl="1"/>
            <a:r>
              <a:rPr lang="en-US" dirty="0"/>
              <a:t>10: Use func3 and func7 to decide operation</a:t>
            </a:r>
          </a:p>
          <a:p>
            <a:r>
              <a:rPr lang="en-US" dirty="0"/>
              <a:t>ALU decoder / control:</a:t>
            </a:r>
          </a:p>
          <a:p>
            <a:pPr lvl="1"/>
            <a:r>
              <a:rPr lang="en-US" dirty="0"/>
              <a:t>Inputs: </a:t>
            </a:r>
            <a:r>
              <a:rPr lang="en-US" dirty="0" err="1"/>
              <a:t>ALUop</a:t>
            </a:r>
            <a:r>
              <a:rPr lang="en-US" dirty="0"/>
              <a:t>, func3, func7</a:t>
            </a:r>
          </a:p>
          <a:p>
            <a:pPr lvl="1"/>
            <a:r>
              <a:rPr lang="en-US" dirty="0"/>
              <a:t>Output: 4-bit ALU operation select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F1A8B-6B87-401B-B855-4CF4AF10F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FD18A-7EC7-432B-8AC9-0D8683403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22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8FF7C-5612-4C09-A36D-E55E3266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D577B-D079-40D0-B78D-B4BF5DEF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95BEE-44F3-4A10-9602-1AF9B4D9A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pic>
        <p:nvPicPr>
          <p:cNvPr id="2050" name="Picture 2" descr="Figure 1. Datapath and control for RISC-V | Chegg.com">
            <a:extLst>
              <a:ext uri="{FF2B5EF4-FFF2-40B4-BE49-F238E27FC236}">
                <a16:creationId xmlns:a16="http://schemas.microsoft.com/office/drawing/2014/main" id="{E2996B2C-06F1-4A24-96E8-B48BADBF3E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9"/>
          <a:stretch/>
        </p:blipFill>
        <p:spPr bwMode="auto">
          <a:xfrm>
            <a:off x="704850" y="1371600"/>
            <a:ext cx="7734300" cy="516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494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B216-955D-431B-8068-FB674D96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 Walkthrough:</a:t>
            </a:r>
            <a:br>
              <a:rPr lang="en-US" dirty="0"/>
            </a:br>
            <a:r>
              <a:rPr lang="en-US" dirty="0"/>
              <a:t>add x5, x3, x4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9C3A2-5E42-4895-9DB8-CE16051C5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Opcode → ALU instruction</a:t>
            </a:r>
          </a:p>
          <a:p>
            <a:r>
              <a:rPr lang="en-US" dirty="0"/>
              <a:t>funct3 = 000 → add/sub group</a:t>
            </a:r>
          </a:p>
          <a:p>
            <a:r>
              <a:rPr lang="en-US" dirty="0"/>
              <a:t>funct7 = 0000000 → ADD</a:t>
            </a:r>
          </a:p>
          <a:p>
            <a:r>
              <a:rPr lang="en-US" dirty="0"/>
              <a:t>Control signals:</a:t>
            </a:r>
          </a:p>
          <a:p>
            <a:pPr lvl="1"/>
            <a:r>
              <a:rPr lang="en-US" dirty="0"/>
              <a:t>read rs1, rs2</a:t>
            </a:r>
          </a:p>
          <a:p>
            <a:pPr lvl="1"/>
            <a:r>
              <a:rPr lang="en-US" dirty="0"/>
              <a:t>select ALU add</a:t>
            </a:r>
          </a:p>
          <a:p>
            <a:pPr lvl="1"/>
            <a:r>
              <a:rPr lang="en-US" dirty="0"/>
              <a:t>enable register write</a:t>
            </a:r>
          </a:p>
          <a:p>
            <a:pPr lvl="1"/>
            <a:r>
              <a:rPr lang="en-US" dirty="0"/>
              <a:t>PC ← PC + 4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3CCF5-5211-42A4-9286-3CD38A227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A2DFD5-8532-4A03-B57A-EF373381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6217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BFF6-0E69-44F8-962B-53273DEE8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 Walkthrough:</a:t>
            </a:r>
            <a:br>
              <a:rPr lang="en-US" dirty="0"/>
            </a:br>
            <a:r>
              <a:rPr lang="en-US" dirty="0" err="1"/>
              <a:t>lw</a:t>
            </a:r>
            <a:r>
              <a:rPr lang="en-US" dirty="0"/>
              <a:t> x5, 8(x10)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47E3B-0C8C-44D1-951E-601AAD082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Opcode → load class</a:t>
            </a:r>
          </a:p>
          <a:p>
            <a:r>
              <a:rPr lang="en-US" dirty="0"/>
              <a:t>funct3 = 010 → word load</a:t>
            </a:r>
          </a:p>
          <a:p>
            <a:r>
              <a:rPr lang="en-US" dirty="0"/>
              <a:t>Immediate generation enabled</a:t>
            </a:r>
          </a:p>
          <a:p>
            <a:r>
              <a:rPr lang="en-US" dirty="0"/>
              <a:t>Control signals:</a:t>
            </a:r>
          </a:p>
          <a:p>
            <a:pPr lvl="1"/>
            <a:r>
              <a:rPr lang="en-US" dirty="0"/>
              <a:t>ALU computes address memory</a:t>
            </a:r>
          </a:p>
          <a:p>
            <a:pPr lvl="1"/>
            <a:r>
              <a:rPr lang="en-US" dirty="0"/>
              <a:t>read enabled</a:t>
            </a:r>
          </a:p>
          <a:p>
            <a:pPr lvl="1"/>
            <a:r>
              <a:rPr lang="en-US" dirty="0"/>
              <a:t>register write enabled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918F1-9F2D-48A1-A55E-3B0B55556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8B49E-7B5C-4A5D-A403-0B2F9847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5416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A5AA-32BC-486C-DB1B-674B7552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datapath</a:t>
            </a:r>
            <a:r>
              <a:rPr lang="en-US" dirty="0"/>
              <a:t> for R-type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A3B2E-FBCE-41FF-B7F0-E3C993879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2267776"/>
            <a:ext cx="8972549" cy="42092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Let us work with an example instruction: add t0 t2 t3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steps do you need to execute? Remember we had a list of 5 steps: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Fetch: </a:t>
            </a:r>
            <a:r>
              <a:rPr lang="en-US" dirty="0">
                <a:solidFill>
                  <a:srgbClr val="FFC000"/>
                </a:solidFill>
              </a:rPr>
              <a:t>add t0 t2 t3</a:t>
            </a:r>
          </a:p>
          <a:p>
            <a:pPr marL="0" indent="0">
              <a:buNone/>
            </a:pPr>
            <a:r>
              <a:rPr lang="en-US" dirty="0"/>
              <a:t>2.1 Decode: </a:t>
            </a:r>
            <a:r>
              <a:rPr lang="fr-FR" dirty="0">
                <a:solidFill>
                  <a:srgbClr val="FFC000"/>
                </a:solidFill>
              </a:rPr>
              <a:t>rd = t0; rs1 = t2; rs2 = t3</a:t>
            </a:r>
            <a:endParaRPr lang="en-US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dirty="0"/>
              <a:t>2.2 Operand fetch (read data): </a:t>
            </a:r>
            <a:r>
              <a:rPr lang="en-US" dirty="0">
                <a:solidFill>
                  <a:srgbClr val="FFC000"/>
                </a:solidFill>
              </a:rPr>
              <a:t>R[t2] R[t3]</a:t>
            </a:r>
          </a:p>
          <a:p>
            <a:pPr marL="0" indent="0">
              <a:buNone/>
            </a:pPr>
            <a:r>
              <a:rPr lang="en-US" dirty="0"/>
              <a:t>3. Execute (perform operation): </a:t>
            </a:r>
            <a:r>
              <a:rPr lang="en-US" dirty="0">
                <a:solidFill>
                  <a:srgbClr val="FFC000"/>
                </a:solidFill>
              </a:rPr>
              <a:t>R[t2] + R[t3]</a:t>
            </a:r>
          </a:p>
          <a:p>
            <a:pPr marL="0" indent="0">
              <a:buNone/>
            </a:pPr>
            <a:r>
              <a:rPr lang="en-US" dirty="0"/>
              <a:t>5. Write results back into register: </a:t>
            </a:r>
            <a:r>
              <a:rPr lang="en-US" dirty="0">
                <a:solidFill>
                  <a:srgbClr val="FFC000"/>
                </a:solidFill>
              </a:rPr>
              <a:t>R[t0] = R[t2] + R[t3]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78326-39EF-22A5-5A8A-10D21F19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4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A1EA-8DE0-313D-DD59-638CD4DE1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4277E-8AE3-B86C-4C53-ADFDA455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BC4886-0B2D-F119-D805-02335FC36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668"/>
            <a:ext cx="9144000" cy="5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7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0D94-2EBC-4705-9049-4180DEC9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structure of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0F8F5-FF32-4693-9736-35BB18C2E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6211"/>
            <a:ext cx="8839200" cy="259238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opcode (7 bits): operation code, what operation to perform</a:t>
            </a:r>
          </a:p>
          <a:p>
            <a:r>
              <a:rPr lang="en-US" dirty="0" err="1"/>
              <a:t>rd</a:t>
            </a:r>
            <a:r>
              <a:rPr lang="en-US" dirty="0"/>
              <a:t> (5 bits): destination register, for the result of the operation</a:t>
            </a:r>
          </a:p>
          <a:p>
            <a:r>
              <a:rPr lang="en-US" dirty="0">
                <a:solidFill>
                  <a:srgbClr val="FF0000"/>
                </a:solidFill>
              </a:rPr>
              <a:t>rs1, rs2 (5 bits each): source registers, or operands</a:t>
            </a:r>
          </a:p>
          <a:p>
            <a:r>
              <a:rPr lang="en-US" dirty="0"/>
              <a:t>funct3 (3-bit), funct7 (7-bit): refine operation</a:t>
            </a:r>
          </a:p>
          <a:p>
            <a:r>
              <a:rPr lang="en-US" dirty="0" err="1"/>
              <a:t>imm</a:t>
            </a:r>
            <a:r>
              <a:rPr lang="en-US" dirty="0"/>
              <a:t>: immediate, directly provide a literal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E29E9-D7B7-4281-8921-01434E08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E1C561-4760-47B4-BEAA-290DE6DB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0F541CE7-9915-43AD-986C-EB4F7CDBD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3" b="32995"/>
          <a:stretch/>
        </p:blipFill>
        <p:spPr bwMode="auto">
          <a:xfrm>
            <a:off x="0" y="4098923"/>
            <a:ext cx="9144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04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801F0-9DB7-1CE5-2E86-EAF1D2F0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R-type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409CA-C674-5636-8B1C-64175FA03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4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0858-D147-586A-E177-B62464BBD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B4D49-1330-2124-688B-D34A156F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B9F27F-5BE5-46BE-8FAF-C99C68FAF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580" y="1371600"/>
            <a:ext cx="3665220" cy="5014912"/>
          </a:xfrm>
        </p:spPr>
        <p:txBody>
          <a:bodyPr/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Instruction fetch</a:t>
            </a:r>
          </a:p>
          <a:p>
            <a:pPr lvl="1"/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PC contains instruction address</a:t>
            </a:r>
          </a:p>
          <a:p>
            <a:pPr lvl="1"/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Connect to IMEM input (address bus)</a:t>
            </a:r>
          </a:p>
          <a:p>
            <a:pPr lvl="1"/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How is PC updated after the instruction? PC 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PC 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+ 4</a:t>
            </a:r>
          </a:p>
          <a:p>
            <a:pPr lvl="1"/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Instruction appears on IMEM data bus</a:t>
            </a:r>
          </a:p>
          <a:p>
            <a:r>
              <a:rPr lang="en-US" sz="17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Decode / operand fetch</a:t>
            </a:r>
          </a:p>
          <a:p>
            <a:pPr lvl="1"/>
            <a:r>
              <a:rPr lang="en-US" sz="17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Slice register address fields and connect to </a:t>
            </a:r>
            <a:r>
              <a:rPr lang="en-US" sz="17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RegFile</a:t>
            </a:r>
            <a:r>
              <a:rPr lang="en-US" sz="17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address input</a:t>
            </a:r>
          </a:p>
          <a:p>
            <a:pPr lvl="1"/>
            <a:r>
              <a:rPr lang="en-US" sz="17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Corresponding data appears at output of </a:t>
            </a:r>
            <a:r>
              <a:rPr lang="en-US" sz="17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RegFile</a:t>
            </a:r>
            <a:endParaRPr lang="en-US" sz="17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Execute</a:t>
            </a:r>
          </a:p>
          <a:p>
            <a:pPr lvl="1"/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Operands provided to ALU</a:t>
            </a:r>
          </a:p>
          <a:p>
            <a:pPr lvl="1"/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What operation to perform?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6C2A90-B410-484A-A2A4-CF552D07D7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13329" r="84272" b="50547"/>
          <a:stretch/>
        </p:blipFill>
        <p:spPr>
          <a:xfrm>
            <a:off x="714103" y="2362200"/>
            <a:ext cx="581297" cy="1066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5D1B18-672F-406B-9E64-53E88400CF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29474" r="63651" b="43396"/>
          <a:stretch/>
        </p:blipFill>
        <p:spPr>
          <a:xfrm>
            <a:off x="714103" y="2838994"/>
            <a:ext cx="1480457" cy="8011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7F639AD-96F6-403F-B45B-B4AAE9282E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r="63651" b="43397"/>
          <a:stretch/>
        </p:blipFill>
        <p:spPr>
          <a:xfrm>
            <a:off x="609600" y="1981200"/>
            <a:ext cx="1584959" cy="16589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6F9183-9561-40F6-9DCE-3F414390A1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r="32495" b="39268"/>
          <a:stretch/>
        </p:blipFill>
        <p:spPr>
          <a:xfrm>
            <a:off x="609600" y="1981199"/>
            <a:ext cx="2943497" cy="17809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B464C4D-F580-435A-A90D-75A02D949E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r="22110" b="39268"/>
          <a:stretch/>
        </p:blipFill>
        <p:spPr>
          <a:xfrm>
            <a:off x="609600" y="1981198"/>
            <a:ext cx="3396343" cy="17809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783E4E-EF60-4849-AC99-57CD88BA8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r="5633" b="32485"/>
          <a:stretch/>
        </p:blipFill>
        <p:spPr>
          <a:xfrm>
            <a:off x="609600" y="1981197"/>
            <a:ext cx="4114800" cy="1981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C80600-4489-4CB7-A116-07A392417C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" r="390" b="-1060"/>
          <a:stretch/>
        </p:blipFill>
        <p:spPr>
          <a:xfrm>
            <a:off x="609600" y="1981197"/>
            <a:ext cx="4343400" cy="297180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2C8591A-8D17-4400-9B68-F379A396A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-358"/>
          <a:stretch/>
        </p:blipFill>
        <p:spPr>
          <a:xfrm>
            <a:off x="635727" y="1889759"/>
            <a:ext cx="4349745" cy="305330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6D38F64-5FF6-4CC0-A2EA-EB087CA3868A}"/>
              </a:ext>
            </a:extLst>
          </p:cNvPr>
          <p:cNvSpPr/>
          <p:nvPr/>
        </p:nvSpPr>
        <p:spPr>
          <a:xfrm>
            <a:off x="565751" y="1858049"/>
            <a:ext cx="1828800" cy="2104352"/>
          </a:xfrm>
          <a:prstGeom prst="rect">
            <a:avLst/>
          </a:prstGeom>
          <a:solidFill>
            <a:srgbClr val="D7E4BD">
              <a:alpha val="20000"/>
            </a:srgbClr>
          </a:solidFill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51ABFD-12B3-443C-82D3-72295A3F8542}"/>
              </a:ext>
            </a:extLst>
          </p:cNvPr>
          <p:cNvSpPr/>
          <p:nvPr/>
        </p:nvSpPr>
        <p:spPr>
          <a:xfrm>
            <a:off x="2430780" y="1858049"/>
            <a:ext cx="1455420" cy="2104352"/>
          </a:xfrm>
          <a:prstGeom prst="rect">
            <a:avLst/>
          </a:prstGeom>
          <a:solidFill>
            <a:srgbClr val="8EB4E3">
              <a:alpha val="20000"/>
            </a:srgb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3E8C82-DA0C-4EC2-8645-61654336F2FC}"/>
              </a:ext>
            </a:extLst>
          </p:cNvPr>
          <p:cNvSpPr/>
          <p:nvPr/>
        </p:nvSpPr>
        <p:spPr>
          <a:xfrm>
            <a:off x="3916680" y="1853363"/>
            <a:ext cx="1455420" cy="2104352"/>
          </a:xfrm>
          <a:prstGeom prst="rect">
            <a:avLst/>
          </a:prstGeom>
          <a:solidFill>
            <a:srgbClr val="FCD5B5">
              <a:alpha val="20000"/>
            </a:srgbClr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4935D9-4708-46D3-9572-E58E2986AD0F}"/>
              </a:ext>
            </a:extLst>
          </p:cNvPr>
          <p:cNvSpPr txBox="1"/>
          <p:nvPr/>
        </p:nvSpPr>
        <p:spPr>
          <a:xfrm>
            <a:off x="76200" y="5029200"/>
            <a:ext cx="5410200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Control signals!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Control unit receives opcode, func3 and func7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Generates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ALUSel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(or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ALUOp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0000"/>
                </a:solidFill>
                <a:latin typeface="+mn-lt"/>
              </a:rPr>
              <a:t>Writeback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0000"/>
                </a:solidFill>
                <a:latin typeface="+mn-lt"/>
              </a:rPr>
              <a:t>Another control signal to enable </a:t>
            </a:r>
            <a:r>
              <a:rPr lang="en-US" sz="1700" dirty="0" err="1">
                <a:solidFill>
                  <a:srgbClr val="FF0000"/>
                </a:solidFill>
                <a:latin typeface="+mn-lt"/>
              </a:rPr>
              <a:t>RegWrite</a:t>
            </a:r>
            <a:endParaRPr lang="en-US" sz="17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137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4" grpId="0" animBg="1"/>
      <p:bldP spid="35" grpId="0" animBg="1"/>
      <p:bldP spid="36" grpId="0" animBg="1"/>
      <p:bldP spid="19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2500DD-DDC2-573C-3EA6-DF6202B806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-358"/>
          <a:stretch/>
        </p:blipFill>
        <p:spPr>
          <a:xfrm>
            <a:off x="152912" y="2007117"/>
            <a:ext cx="4330263" cy="3039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D3491A-076B-A969-DDA4-879EF2AD5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I-type arithmetic instructions to the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D2B6C-9001-EAA0-1DF6-A47915FF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4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ECEEB-236D-D99F-888E-63CD8E33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94BCA-E7EA-CE64-5DFB-30C93D24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F80608-BFDE-AF39-11F5-ADCDB1E61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884" y="1512940"/>
            <a:ext cx="4445475" cy="281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6CAE0D-1C3A-4BF6-2732-E164DC34E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0" y="1935030"/>
            <a:ext cx="4445475" cy="1674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4308A1-E36F-3397-5693-6C269DB15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827" y="3189341"/>
            <a:ext cx="4114258" cy="14588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65F8B7-472E-4E8D-8E6E-25248EB09D54}"/>
              </a:ext>
            </a:extLst>
          </p:cNvPr>
          <p:cNvSpPr txBox="1"/>
          <p:nvPr/>
        </p:nvSpPr>
        <p:spPr>
          <a:xfrm>
            <a:off x="4616281" y="2243319"/>
            <a:ext cx="4374807" cy="4072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600" dirty="0"/>
              <a:t>1. Fetch: </a:t>
            </a:r>
            <a:r>
              <a:rPr lang="en-US" sz="1600" dirty="0" err="1">
                <a:solidFill>
                  <a:srgbClr val="FFC000"/>
                </a:solidFill>
              </a:rPr>
              <a:t>addi</a:t>
            </a:r>
            <a:r>
              <a:rPr lang="en-US" sz="1600" dirty="0">
                <a:solidFill>
                  <a:srgbClr val="FFC000"/>
                </a:solidFill>
              </a:rPr>
              <a:t> t0 t2 28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1600" dirty="0"/>
              <a:t>2.1 Decode (parse the instruction and extract different fields): </a:t>
            </a:r>
            <a:r>
              <a:rPr lang="fr-FR" sz="1600" dirty="0">
                <a:solidFill>
                  <a:srgbClr val="FFC000"/>
                </a:solidFill>
              </a:rPr>
              <a:t>rd = t0; rs1 = t2; </a:t>
            </a:r>
            <a:r>
              <a:rPr lang="fr-FR" sz="1600" strike="sngStrike" dirty="0">
                <a:solidFill>
                  <a:srgbClr val="FFC000"/>
                </a:solidFill>
              </a:rPr>
              <a:t>rs2 = t3</a:t>
            </a:r>
            <a:r>
              <a:rPr lang="fr-FR" sz="1600" dirty="0">
                <a:solidFill>
                  <a:srgbClr val="FFC000"/>
                </a:solidFill>
              </a:rPr>
              <a:t>; </a:t>
            </a:r>
            <a:r>
              <a:rPr lang="fr-FR" sz="1600" b="1" i="1" u="sng" dirty="0" err="1">
                <a:solidFill>
                  <a:srgbClr val="FFC000"/>
                </a:solidFill>
              </a:rPr>
              <a:t>imm</a:t>
            </a:r>
            <a:endParaRPr lang="fr-FR" sz="1600" b="1" i="1" u="sng" dirty="0">
              <a:solidFill>
                <a:srgbClr val="FFC000"/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endParaRPr lang="fr-FR" sz="1600" b="1" i="1" u="sng" dirty="0">
              <a:solidFill>
                <a:srgbClr val="FFC000"/>
              </a:solidFill>
            </a:endParaRPr>
          </a:p>
          <a:p>
            <a:pPr>
              <a:spcBef>
                <a:spcPts val="1000"/>
              </a:spcBef>
            </a:pPr>
            <a:endParaRPr lang="en-US" sz="1600" dirty="0"/>
          </a:p>
          <a:p>
            <a:pPr>
              <a:spcBef>
                <a:spcPts val="1000"/>
              </a:spcBef>
            </a:pPr>
            <a:endParaRPr lang="en-US" sz="1600" dirty="0"/>
          </a:p>
          <a:p>
            <a:pPr>
              <a:spcBef>
                <a:spcPts val="1000"/>
              </a:spcBef>
            </a:pPr>
            <a:endParaRPr lang="en-US" sz="1600" dirty="0"/>
          </a:p>
          <a:p>
            <a:pPr>
              <a:spcBef>
                <a:spcPts val="1000"/>
              </a:spcBef>
            </a:pPr>
            <a:r>
              <a:rPr lang="en-US" sz="1600" dirty="0"/>
              <a:t>2.2 Operand fetch (read data): </a:t>
            </a:r>
            <a:r>
              <a:rPr lang="en-US" sz="1600" dirty="0">
                <a:solidFill>
                  <a:srgbClr val="FFC000"/>
                </a:solidFill>
              </a:rPr>
              <a:t>R[t2] </a:t>
            </a:r>
            <a:r>
              <a:rPr lang="en-US" sz="1600" strike="sngStrike" dirty="0">
                <a:solidFill>
                  <a:srgbClr val="FFC000"/>
                </a:solidFill>
              </a:rPr>
              <a:t>R[t3]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</a:rPr>
              <a:t>imm</a:t>
            </a:r>
            <a:endParaRPr lang="en-US" sz="1600" strike="sngStrike" dirty="0">
              <a:solidFill>
                <a:srgbClr val="FFC000"/>
              </a:solidFill>
            </a:endParaRPr>
          </a:p>
          <a:p>
            <a:pPr>
              <a:spcBef>
                <a:spcPts val="1000"/>
              </a:spcBef>
            </a:pPr>
            <a:r>
              <a:rPr lang="en-US" sz="1600" dirty="0"/>
              <a:t>3. Execute (perform operation): </a:t>
            </a:r>
            <a:r>
              <a:rPr lang="en-US" sz="1600" dirty="0">
                <a:solidFill>
                  <a:srgbClr val="FFC000"/>
                </a:solidFill>
              </a:rPr>
              <a:t>R[t2] </a:t>
            </a:r>
            <a:r>
              <a:rPr lang="en-US" sz="1600" strike="sngStrike" dirty="0">
                <a:solidFill>
                  <a:srgbClr val="FFC000"/>
                </a:solidFill>
              </a:rPr>
              <a:t>+ R[t3]</a:t>
            </a:r>
            <a:r>
              <a:rPr lang="en-US" sz="1600" dirty="0">
                <a:solidFill>
                  <a:srgbClr val="FFC000"/>
                </a:solidFill>
              </a:rPr>
              <a:t> + </a:t>
            </a:r>
            <a:r>
              <a:rPr lang="en-US" sz="1600" b="1" i="1" u="sng" dirty="0" err="1">
                <a:solidFill>
                  <a:srgbClr val="FFC000"/>
                </a:solidFill>
              </a:rPr>
              <a:t>imm</a:t>
            </a:r>
            <a:endParaRPr lang="en-US" sz="1600" dirty="0">
              <a:solidFill>
                <a:srgbClr val="FFC000"/>
              </a:solidFill>
            </a:endParaRPr>
          </a:p>
          <a:p>
            <a:pPr>
              <a:spcBef>
                <a:spcPts val="1000"/>
              </a:spcBef>
            </a:pPr>
            <a:r>
              <a:rPr lang="en-US" sz="1600" dirty="0"/>
              <a:t>5. Write results back into register: </a:t>
            </a:r>
            <a:r>
              <a:rPr lang="en-US" sz="1600" dirty="0">
                <a:solidFill>
                  <a:srgbClr val="FFC000"/>
                </a:solidFill>
              </a:rPr>
              <a:t>R[t0] = R[t2] </a:t>
            </a:r>
            <a:r>
              <a:rPr lang="en-US" sz="1600" strike="sngStrike" dirty="0">
                <a:solidFill>
                  <a:srgbClr val="FFC000"/>
                </a:solidFill>
              </a:rPr>
              <a:t>+ R[t3]</a:t>
            </a:r>
            <a:r>
              <a:rPr lang="en-US" sz="1600" dirty="0">
                <a:solidFill>
                  <a:srgbClr val="FFC000"/>
                </a:solidFill>
              </a:rPr>
              <a:t> + </a:t>
            </a:r>
            <a:r>
              <a:rPr lang="en-US" sz="1600" b="1" i="1" u="sng" dirty="0" err="1">
                <a:solidFill>
                  <a:srgbClr val="FFC000"/>
                </a:solidFill>
              </a:rPr>
              <a:t>imm</a:t>
            </a:r>
            <a:endParaRPr lang="en-US" sz="1600" b="1" i="1" u="sng" dirty="0">
              <a:solidFill>
                <a:srgbClr val="FFC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170B61-6E32-4CF3-A1DD-39C97E58F120}"/>
              </a:ext>
            </a:extLst>
          </p:cNvPr>
          <p:cNvGrpSpPr/>
          <p:nvPr/>
        </p:nvGrpSpPr>
        <p:grpSpPr>
          <a:xfrm>
            <a:off x="90353" y="1428845"/>
            <a:ext cx="4480490" cy="3561676"/>
            <a:chOff x="90353" y="1428845"/>
            <a:chExt cx="4480490" cy="356167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BA0FF4D-8D0B-E8DD-CC5D-73A34A5C80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7672"/>
            <a:stretch/>
          </p:blipFill>
          <p:spPr>
            <a:xfrm>
              <a:off x="90353" y="1428845"/>
              <a:ext cx="4480490" cy="260061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152EF2-B6EA-414B-A5CF-2A27A4A0D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 r="61689" b="943"/>
            <a:stretch/>
          </p:blipFill>
          <p:spPr>
            <a:xfrm>
              <a:off x="112263" y="1428845"/>
              <a:ext cx="1716537" cy="3561676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EE33DF1-77EE-F838-88BB-F57E1C9D74F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535" y="1456954"/>
            <a:ext cx="4396444" cy="356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8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3AFC-5CA7-860E-5A78-31F6A4F2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I-type load instructions to the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0DAF4-A527-10D8-D525-5A9B9EC1D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4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B1FD9-4CD8-F73E-FC3F-73C67B5DA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4FF19-B602-4FA5-86C1-1A1323D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FCE635-F840-2C52-8924-04C5C9A86B21}"/>
              </a:ext>
            </a:extLst>
          </p:cNvPr>
          <p:cNvSpPr txBox="1"/>
          <p:nvPr/>
        </p:nvSpPr>
        <p:spPr>
          <a:xfrm>
            <a:off x="5812324" y="1436784"/>
            <a:ext cx="325480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 we need to change hardware, control, or both?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Can we fetch our instruction?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YES!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Can we decode our instruction?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YES!</a:t>
            </a:r>
          </a:p>
          <a:p>
            <a:pPr marL="100013" indent="-214313">
              <a:buFont typeface="Arial" panose="020B0604020202020204" pitchFamily="34" charset="0"/>
              <a:buChar char="•"/>
            </a:pPr>
            <a:r>
              <a:rPr lang="en-US" dirty="0"/>
              <a:t> Can we select the operands we need?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YES! (still R[rs1] and immediate)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Do we have support for the operation we’re performing?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YES! (</a:t>
            </a:r>
            <a:r>
              <a:rPr lang="en-US" dirty="0" err="1"/>
              <a:t>ALUSel</a:t>
            </a:r>
            <a:r>
              <a:rPr lang="en-US" dirty="0"/>
              <a:t> = Add)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Can we access memory?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/>
              <a:t>Need to add one!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634A34-ACE8-439C-A19F-D1F9A38D52DE}"/>
              </a:ext>
            </a:extLst>
          </p:cNvPr>
          <p:cNvGrpSpPr/>
          <p:nvPr/>
        </p:nvGrpSpPr>
        <p:grpSpPr>
          <a:xfrm>
            <a:off x="94575" y="1955667"/>
            <a:ext cx="4239681" cy="3579518"/>
            <a:chOff x="94575" y="1955667"/>
            <a:chExt cx="4239681" cy="35795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CE4D6F1-0377-BB5C-BB2E-D97943AD1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5277"/>
            <a:stretch/>
          </p:blipFill>
          <p:spPr>
            <a:xfrm>
              <a:off x="94575" y="1955667"/>
              <a:ext cx="4212249" cy="357951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EC9359A-865A-4F8A-A226-BB747843455A}"/>
                </a:ext>
              </a:extLst>
            </p:cNvPr>
            <p:cNvCxnSpPr/>
            <p:nvPr/>
          </p:nvCxnSpPr>
          <p:spPr>
            <a:xfrm>
              <a:off x="4306824" y="4764024"/>
              <a:ext cx="0" cy="685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159751-79F6-4E6D-BFFD-A2C34C7297F4}"/>
                </a:ext>
              </a:extLst>
            </p:cNvPr>
            <p:cNvCxnSpPr>
              <a:cxnSpLocks/>
            </p:cNvCxnSpPr>
            <p:nvPr/>
          </p:nvCxnSpPr>
          <p:spPr>
            <a:xfrm>
              <a:off x="4328160" y="1984248"/>
              <a:ext cx="6096" cy="10850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0548971-DAE4-4122-99FD-AFCC8BA76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451" y="545925"/>
            <a:ext cx="4272721" cy="8557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24658F-2759-4BAF-9741-534835B292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4019" t="19872" r="8408"/>
          <a:stretch/>
        </p:blipFill>
        <p:spPr>
          <a:xfrm>
            <a:off x="4270248" y="2667000"/>
            <a:ext cx="990601" cy="28681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3BA279-BA93-4D4D-920B-94C558D0B549}"/>
              </a:ext>
            </a:extLst>
          </p:cNvPr>
          <p:cNvSpPr txBox="1"/>
          <p:nvPr/>
        </p:nvSpPr>
        <p:spPr>
          <a:xfrm>
            <a:off x="152400" y="5573159"/>
            <a:ext cx="46908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Anything else needs to be changed?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/>
              <a:t>Register writeback needs to come from DMEM not ALU output!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9806CB-9577-4217-B115-848381B19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4019" t="-658" r="-889"/>
          <a:stretch/>
        </p:blipFill>
        <p:spPr>
          <a:xfrm>
            <a:off x="4270247" y="1932113"/>
            <a:ext cx="1514645" cy="36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5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3AFC-5CA7-860E-5A78-31F6A4F21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553200" cy="1195386"/>
          </a:xfrm>
        </p:spPr>
        <p:txBody>
          <a:bodyPr/>
          <a:lstStyle/>
          <a:p>
            <a:r>
              <a:rPr lang="en-US" dirty="0"/>
              <a:t>Adding S-type (store) instructions to the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0DAF4-A527-10D8-D525-5A9B9EC1D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4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B1FD9-4CD8-F73E-FC3F-73C67B5DA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4FF19-B602-4FA5-86C1-1A1323D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070F11-5AE0-A2B8-6AC1-25F86DD23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451" y="1373718"/>
            <a:ext cx="4318759" cy="4772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FCE635-F840-2C52-8924-04C5C9A86B21}"/>
              </a:ext>
            </a:extLst>
          </p:cNvPr>
          <p:cNvSpPr txBox="1"/>
          <p:nvPr/>
        </p:nvSpPr>
        <p:spPr>
          <a:xfrm>
            <a:off x="5834398" y="1955667"/>
            <a:ext cx="325480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What do we need to change to support storing?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Do we need to update R[</a:t>
            </a:r>
            <a:r>
              <a:rPr lang="en-US" dirty="0" err="1"/>
              <a:t>rd</a:t>
            </a:r>
            <a:r>
              <a:rPr lang="en-US" dirty="0"/>
              <a:t>]?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No! Stores don’t write back to register file!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Need a new control bit</a:t>
            </a:r>
          </a:p>
          <a:p>
            <a:pPr marL="100013" indent="-214313">
              <a:buFont typeface="Arial" panose="020B0604020202020204" pitchFamily="34" charset="0"/>
              <a:buChar char="•"/>
            </a:pPr>
            <a:r>
              <a:rPr lang="en-US" dirty="0"/>
              <a:t>What gets stored in DMEM?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R[rs2]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A788E7-D5C3-4CEC-A0D7-C9AFABEC1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" r="-378"/>
          <a:stretch/>
        </p:blipFill>
        <p:spPr>
          <a:xfrm>
            <a:off x="122008" y="1955667"/>
            <a:ext cx="5631108" cy="3579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C8CD4F-9944-AA00-EF30-03BE1FA804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32" y="1923288"/>
            <a:ext cx="5637206" cy="35795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885368-88C5-4B93-9E13-B7021E111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451" y="545925"/>
            <a:ext cx="4272721" cy="85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2079-AB17-48E1-3081-DE608581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instructions are still remaining?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231D5-4CE4-F685-1E40-8854E74CB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7" y="2843212"/>
            <a:ext cx="4602422" cy="33289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Change program flow: Jumps and branching!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What key features do they require?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Modify the PC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01751-D7CA-E1C2-364A-51291A3E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4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97378-D5AA-61ED-6D05-AE221087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CF0A2-F2FB-068E-C2F9-9291F541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29B47C0-284F-6557-9753-505980B06ACA}"/>
              </a:ext>
            </a:extLst>
          </p:cNvPr>
          <p:cNvSpPr txBox="1">
            <a:spLocks/>
          </p:cNvSpPr>
          <p:nvPr/>
        </p:nvSpPr>
        <p:spPr>
          <a:xfrm>
            <a:off x="76876" y="1864719"/>
            <a:ext cx="8972549" cy="9285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Done:    </a:t>
            </a:r>
            <a:r>
              <a:rPr lang="en-US" sz="1800" u="sng" dirty="0"/>
              <a:t>R-type arithmetic, I-type arithmetic</a:t>
            </a:r>
            <a:r>
              <a:rPr lang="en-US" sz="1800" dirty="0"/>
              <a:t>,        </a:t>
            </a:r>
            <a:r>
              <a:rPr lang="en-US" sz="1800" u="sng" dirty="0"/>
              <a:t>I-type load and I-type store</a:t>
            </a:r>
          </a:p>
          <a:p>
            <a:pPr marL="0" indent="0">
              <a:buNone/>
            </a:pPr>
            <a:r>
              <a:rPr lang="en-US" sz="1800" dirty="0"/>
              <a:t>                                 Modify registers                                  Modify memory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F50959-81C5-C3E3-4BC5-B12735EC1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4703" y="2793307"/>
            <a:ext cx="4602421" cy="293251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00C34BC-AEBC-3D53-4FF0-8B86BADEA70A}"/>
              </a:ext>
            </a:extLst>
          </p:cNvPr>
          <p:cNvSpPr/>
          <p:nvPr/>
        </p:nvSpPr>
        <p:spPr>
          <a:xfrm>
            <a:off x="5022056" y="2640369"/>
            <a:ext cx="728663" cy="7500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5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41F85-C08C-E6A9-5743-BAADC16B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branches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1C14C-48FC-75D7-FB44-6AB6CB7A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4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3BA55-DB54-CBAA-0166-B9B63A341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5BFEF-EB13-D8B1-B082-E8232B47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AA4471-782E-BF45-BEE9-44E525D1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936" y="911460"/>
            <a:ext cx="6050228" cy="5476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EF2120-BF43-9C96-62C1-A72FD8059A48}"/>
              </a:ext>
            </a:extLst>
          </p:cNvPr>
          <p:cNvSpPr txBox="1"/>
          <p:nvPr/>
        </p:nvSpPr>
        <p:spPr>
          <a:xfrm>
            <a:off x="5329237" y="1722158"/>
            <a:ext cx="372018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</a:rPr>
              <a:t>What operations do we need for branching?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50" dirty="0"/>
              <a:t>Comparison (R[rs1] == R[rs2])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50" dirty="0"/>
              <a:t>Addition (PC = PC + </a:t>
            </a:r>
            <a:r>
              <a:rPr lang="en-US" sz="1550" dirty="0" err="1"/>
              <a:t>Imm</a:t>
            </a:r>
            <a:r>
              <a:rPr lang="en-US" sz="1550" dirty="0"/>
              <a:t>)</a:t>
            </a:r>
          </a:p>
          <a:p>
            <a:r>
              <a:rPr lang="en-US" sz="1550" dirty="0">
                <a:solidFill>
                  <a:srgbClr val="FF0000"/>
                </a:solidFill>
              </a:rPr>
              <a:t>Do we have the required hardware already?</a:t>
            </a:r>
          </a:p>
          <a:p>
            <a:r>
              <a:rPr lang="en-US" sz="1550" dirty="0"/>
              <a:t>Our ALU can do one of these, but not both! We need to add more hardware!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5D5E27-8EF6-A838-AE40-B9E70E39E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861" y="3973946"/>
            <a:ext cx="1507542" cy="25792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2DF898-038D-3478-2B3C-AF9EE952FA2A}"/>
              </a:ext>
            </a:extLst>
          </p:cNvPr>
          <p:cNvSpPr txBox="1"/>
          <p:nvPr/>
        </p:nvSpPr>
        <p:spPr>
          <a:xfrm>
            <a:off x="6965219" y="3962400"/>
            <a:ext cx="214141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err="1"/>
              <a:t>BrEq</a:t>
            </a:r>
            <a:r>
              <a:rPr lang="en-US" sz="1600" dirty="0"/>
              <a:t> = 1, if A=B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err="1"/>
              <a:t>BrLT</a:t>
            </a:r>
            <a:r>
              <a:rPr lang="en-US" sz="1600" dirty="0"/>
              <a:t> = 1, if A &lt; B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err="1"/>
              <a:t>BrUn</a:t>
            </a:r>
            <a:r>
              <a:rPr lang="en-US" sz="1600" dirty="0"/>
              <a:t> = 1 selects unsigned comparison for </a:t>
            </a:r>
            <a:r>
              <a:rPr lang="en-US" sz="1600" dirty="0" err="1"/>
              <a:t>BrLT</a:t>
            </a:r>
            <a:r>
              <a:rPr lang="en-US" sz="1600" dirty="0"/>
              <a:t>, 0 = signed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“Output” control signals are used to set other controls!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0CB618-A6B9-783D-1A32-2B60A99B2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1" y="1932052"/>
            <a:ext cx="5188460" cy="33543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D02080-8D52-A14C-B78A-C93364635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7" y="1932052"/>
            <a:ext cx="5188460" cy="33543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DBF1DD-93BB-F0DD-A25B-1703D5321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6" y="1953483"/>
            <a:ext cx="5231552" cy="33058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2D8E83-DE1F-4C36-BBC6-D036B978920F}"/>
              </a:ext>
            </a:extLst>
          </p:cNvPr>
          <p:cNvSpPr txBox="1"/>
          <p:nvPr/>
        </p:nvSpPr>
        <p:spPr>
          <a:xfrm>
            <a:off x="-10728" y="5429747"/>
            <a:ext cx="47274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How many more </a:t>
            </a:r>
            <a:r>
              <a:rPr lang="en-US" sz="1800" dirty="0" err="1">
                <a:solidFill>
                  <a:srgbClr val="FF0000"/>
                </a:solidFill>
              </a:rPr>
              <a:t>muxes</a:t>
            </a:r>
            <a:r>
              <a:rPr lang="en-US" sz="1800" dirty="0">
                <a:solidFill>
                  <a:srgbClr val="FF0000"/>
                </a:solidFill>
              </a:rPr>
              <a:t> do we need to complete the </a:t>
            </a:r>
            <a:r>
              <a:rPr lang="en-US" sz="1800" dirty="0" err="1">
                <a:solidFill>
                  <a:srgbClr val="FF0000"/>
                </a:solidFill>
              </a:rPr>
              <a:t>datapath</a:t>
            </a:r>
            <a:r>
              <a:rPr lang="en-US" sz="1800" dirty="0">
                <a:solidFill>
                  <a:srgbClr val="FF0000"/>
                </a:solidFill>
              </a:rPr>
              <a:t> for </a:t>
            </a:r>
            <a:r>
              <a:rPr lang="en-US" sz="1800" dirty="0" err="1">
                <a:solidFill>
                  <a:srgbClr val="FF0000"/>
                </a:solidFill>
              </a:rPr>
              <a:t>beq</a:t>
            </a:r>
            <a:r>
              <a:rPr lang="en-US" sz="1800" dirty="0">
                <a:solidFill>
                  <a:srgbClr val="FF0000"/>
                </a:solidFill>
              </a:rPr>
              <a:t> support?</a:t>
            </a:r>
          </a:p>
        </p:txBody>
      </p:sp>
    </p:spTree>
    <p:extLst>
      <p:ext uri="{BB962C8B-B14F-4D97-AF65-F5344CB8AC3E}">
        <p14:creationId xmlns:p14="http://schemas.microsoft.com/office/powerpoint/2010/main" val="410448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 build="p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4630F-58BA-5A04-C746-E5653652E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48" y="963847"/>
            <a:ext cx="6207952" cy="7887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0A9A25-77C7-67D7-14CC-8D6ED1FFB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5" y="1864558"/>
            <a:ext cx="5799019" cy="36437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CEB0FD-202E-6BB6-3317-B6DE86F9F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5" y="1845334"/>
            <a:ext cx="5799019" cy="36630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ED18BE-DEB8-C446-F101-FA27AD504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jumps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5D3BB-DA68-0EAE-7D61-0B6FAC6F6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4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741C3-9077-FE49-31ED-BB64F3720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3E936-19A6-86AB-6D26-33C625C2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5B577-646A-3522-CABC-873C49890CC7}"/>
              </a:ext>
            </a:extLst>
          </p:cNvPr>
          <p:cNvSpPr txBox="1"/>
          <p:nvPr/>
        </p:nvSpPr>
        <p:spPr>
          <a:xfrm>
            <a:off x="5893594" y="1963688"/>
            <a:ext cx="3155831" cy="4437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600" dirty="0"/>
              <a:t>JALR </a:t>
            </a:r>
            <a:r>
              <a:rPr lang="en-US" sz="1600" dirty="0" err="1"/>
              <a:t>rd</a:t>
            </a:r>
            <a:r>
              <a:rPr lang="en-US" sz="1600" dirty="0"/>
              <a:t>, </a:t>
            </a:r>
            <a:r>
              <a:rPr lang="en-US" sz="1600" dirty="0" err="1"/>
              <a:t>rs</a:t>
            </a:r>
            <a:r>
              <a:rPr lang="en-US" sz="1600" dirty="0"/>
              <a:t>, immediate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How many operations do we need to perform?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 we need more hardware to implement them, like </a:t>
            </a:r>
            <a:r>
              <a:rPr lang="en-US" sz="1600" i="1" dirty="0" err="1">
                <a:solidFill>
                  <a:srgbClr val="FF0000"/>
                </a:solidFill>
              </a:rPr>
              <a:t>beq</a:t>
            </a:r>
            <a:r>
              <a:rPr lang="en-US" sz="1600" dirty="0">
                <a:solidFill>
                  <a:srgbClr val="FF0000"/>
                </a:solidFill>
              </a:rPr>
              <a:t>?</a:t>
            </a:r>
            <a:endParaRPr lang="en-US" sz="1600" dirty="0"/>
          </a:p>
          <a:p>
            <a:pPr marL="214313" indent="-21431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Write PC+4 to Reg[</a:t>
            </a:r>
            <a:r>
              <a:rPr lang="en-US" sz="1600" dirty="0" err="1"/>
              <a:t>rd</a:t>
            </a:r>
            <a:r>
              <a:rPr lang="en-US" sz="1600" dirty="0"/>
              <a:t>]</a:t>
            </a:r>
          </a:p>
          <a:p>
            <a:pPr marL="557213" lvl="1" indent="-21431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Change writeback mux to accommodate another source</a:t>
            </a:r>
          </a:p>
          <a:p>
            <a:pPr marL="214313" indent="-21431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PC = Reg[rs1] + immediate</a:t>
            </a:r>
          </a:p>
          <a:p>
            <a:pPr marL="214313" indent="-21431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Uses same </a:t>
            </a:r>
            <a:r>
              <a:rPr lang="en-US" sz="1600" dirty="0" err="1">
                <a:solidFill>
                  <a:srgbClr val="FF0000"/>
                </a:solidFill>
              </a:rPr>
              <a:t>immediates</a:t>
            </a:r>
            <a:r>
              <a:rPr lang="en-US" sz="1600" dirty="0">
                <a:solidFill>
                  <a:srgbClr val="FF0000"/>
                </a:solidFill>
              </a:rPr>
              <a:t> as arithmetic and loads</a:t>
            </a:r>
          </a:p>
          <a:p>
            <a:pPr marL="557213" lvl="1" indent="-21431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no multiplication of </a:t>
            </a:r>
            <a:r>
              <a:rPr lang="en-US" sz="1600" dirty="0" err="1"/>
              <a:t>imm</a:t>
            </a:r>
            <a:r>
              <a:rPr lang="en-US" sz="1600" dirty="0"/>
              <a:t> by 2 for alignment (for </a:t>
            </a:r>
            <a:r>
              <a:rPr lang="en-US" sz="1600" dirty="0" err="1"/>
              <a:t>jalr</a:t>
            </a:r>
            <a:r>
              <a:rPr lang="en-US" sz="16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3918F-95D2-466F-B27D-8C43ABEAA5D6}"/>
              </a:ext>
            </a:extLst>
          </p:cNvPr>
          <p:cNvSpPr txBox="1"/>
          <p:nvPr/>
        </p:nvSpPr>
        <p:spPr>
          <a:xfrm>
            <a:off x="152400" y="5585243"/>
            <a:ext cx="3276600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800" dirty="0">
                <a:solidFill>
                  <a:srgbClr val="FF0000"/>
                </a:solidFill>
              </a:rPr>
              <a:t>Should we skip alignment?</a:t>
            </a:r>
            <a:endParaRPr lang="en-US" dirty="0"/>
          </a:p>
          <a:p>
            <a:pPr>
              <a:spcBef>
                <a:spcPts val="1000"/>
              </a:spcBef>
            </a:pPr>
            <a:r>
              <a:rPr lang="en-US" dirty="0">
                <a:solidFill>
                  <a:srgbClr val="FF0000"/>
                </a:solidFill>
              </a:rPr>
              <a:t>How do we ensure alignment?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22C70D-7F9D-4F5A-8073-3DC2CA40D9EE}"/>
              </a:ext>
            </a:extLst>
          </p:cNvPr>
          <p:cNvSpPr txBox="1"/>
          <p:nvPr/>
        </p:nvSpPr>
        <p:spPr>
          <a:xfrm>
            <a:off x="3317748" y="5594766"/>
            <a:ext cx="1638300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dirty="0"/>
              <a:t>No!</a:t>
            </a:r>
          </a:p>
          <a:p>
            <a:pPr>
              <a:spcBef>
                <a:spcPts val="1000"/>
              </a:spcBef>
            </a:pPr>
            <a:r>
              <a:rPr lang="en-US" dirty="0"/>
              <a:t>Mask bit 0!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D9E20A-DFB0-40FD-A9C4-215B0B38AFB2}"/>
              </a:ext>
            </a:extLst>
          </p:cNvPr>
          <p:cNvSpPr/>
          <p:nvPr/>
        </p:nvSpPr>
        <p:spPr>
          <a:xfrm>
            <a:off x="161544" y="2578608"/>
            <a:ext cx="304800" cy="3137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9AEC9-D194-6E8C-0FC0-DB77AA98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entire RISC-V RV32l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2DB7D-5F11-0A81-2D85-999C3BB43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4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1F2E3-C8AE-0F32-0860-9FC90A1CE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0B5FA-5713-2D45-0D98-57A2E10BA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58C48-1849-9A07-AFF4-34F4AC13F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5" y="1369814"/>
            <a:ext cx="8108269" cy="510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40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F341-9ADA-46E4-9100-9B9AB3FB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CD014-6776-4154-9461-34D63FEDA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C7834-373B-490E-8664-14217710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47CF0-2DD4-4680-A900-A9072B41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305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966B-3027-496E-A874-5715A119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R-format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E8F30-3C40-49A3-B1EC-35224FCC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9FE2E-B71B-4B7A-9EA5-3658E6EC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C562E5-8AAC-4181-A35B-D20B9A788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217"/>
          <a:stretch/>
        </p:blipFill>
        <p:spPr>
          <a:xfrm>
            <a:off x="1023442" y="1852260"/>
            <a:ext cx="7097115" cy="2829426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E2C86BB-F555-440B-957C-89020C61D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3" b="73969"/>
          <a:stretch/>
        </p:blipFill>
        <p:spPr bwMode="auto">
          <a:xfrm>
            <a:off x="-36576" y="101603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9ADDB5-955B-4260-B587-3EDD238D66EE}"/>
              </a:ext>
            </a:extLst>
          </p:cNvPr>
          <p:cNvSpPr txBox="1">
            <a:spLocks/>
          </p:cNvSpPr>
          <p:nvPr/>
        </p:nvSpPr>
        <p:spPr bwMode="auto">
          <a:xfrm>
            <a:off x="152400" y="4799011"/>
            <a:ext cx="8839200" cy="160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opcode: instruction class (e.g., integer ALU)</a:t>
            </a:r>
          </a:p>
          <a:p>
            <a:r>
              <a:rPr lang="en-US" dirty="0"/>
              <a:t>funct3: selects ALU operation group</a:t>
            </a:r>
          </a:p>
          <a:p>
            <a:r>
              <a:rPr lang="en-US" dirty="0">
                <a:solidFill>
                  <a:srgbClr val="FF0000"/>
                </a:solidFill>
              </a:rPr>
              <a:t>funct7: refines operation (e.g., add vs sub)</a:t>
            </a:r>
          </a:p>
        </p:txBody>
      </p:sp>
    </p:spTree>
    <p:extLst>
      <p:ext uri="{BB962C8B-B14F-4D97-AF65-F5344CB8AC3E}">
        <p14:creationId xmlns:p14="http://schemas.microsoft.com/office/powerpoint/2010/main" val="204557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966B-3027-496E-A874-5715A119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I-format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E8F30-3C40-49A3-B1EC-35224FCC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9FE2E-B71B-4B7A-9EA5-3658E6EC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C562E5-8AAC-4181-A35B-D20B9A788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t="23178" r="-515" b="729"/>
          <a:stretch/>
        </p:blipFill>
        <p:spPr>
          <a:xfrm>
            <a:off x="-1" y="1857916"/>
            <a:ext cx="7369796" cy="3457258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E2C86BB-F555-440B-957C-89020C61D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3" b="73969"/>
          <a:stretch/>
        </p:blipFill>
        <p:spPr bwMode="auto">
          <a:xfrm>
            <a:off x="-36576" y="101603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FB8E49C5-CA30-471D-9AEA-6CF8F4598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" t="26681" r="-400" b="66627"/>
          <a:stretch/>
        </p:blipFill>
        <p:spPr bwMode="auto">
          <a:xfrm>
            <a:off x="-1" y="1542826"/>
            <a:ext cx="91440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3E94A-AF3C-4F5A-BA07-8F772D3599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99" b="49793"/>
          <a:stretch/>
        </p:blipFill>
        <p:spPr>
          <a:xfrm>
            <a:off x="1785104" y="5194998"/>
            <a:ext cx="7358895" cy="166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5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4FC67-3460-4491-B6D0-8B9E2844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 any quirks?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466A0-CEA0-48EF-9E83-CE651262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743199"/>
            <a:ext cx="8839200" cy="37179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happened to func7 in I-type arithmetic?</a:t>
            </a:r>
          </a:p>
          <a:p>
            <a:r>
              <a:rPr lang="en-US" dirty="0"/>
              <a:t>Why not use the same encoding logic for operation?</a:t>
            </a:r>
          </a:p>
          <a:p>
            <a:r>
              <a:rPr lang="en-US" dirty="0"/>
              <a:t>I-types prefer more bits for </a:t>
            </a:r>
            <a:r>
              <a:rPr lang="en-US" dirty="0" err="1"/>
              <a:t>Imm</a:t>
            </a:r>
            <a:endParaRPr lang="en-US" dirty="0"/>
          </a:p>
          <a:p>
            <a:r>
              <a:rPr lang="en-US" dirty="0"/>
              <a:t>Why not remove func7 from R-type also?</a:t>
            </a:r>
          </a:p>
          <a:p>
            <a:r>
              <a:rPr lang="en-US" dirty="0"/>
              <a:t>Fewer R-type instructions supported (currently 10 R-type instructions, so 3 func3 bits insufficient)</a:t>
            </a:r>
          </a:p>
          <a:p>
            <a:r>
              <a:rPr lang="en-US" dirty="0"/>
              <a:t>I-type does not have </a:t>
            </a:r>
            <a:r>
              <a:rPr lang="en-US" dirty="0" err="1"/>
              <a:t>subi</a:t>
            </a:r>
            <a:r>
              <a:rPr lang="en-US" dirty="0"/>
              <a:t> (</a:t>
            </a:r>
            <a:r>
              <a:rPr lang="en-US" dirty="0">
                <a:solidFill>
                  <a:srgbClr val="FFC000"/>
                </a:solidFill>
              </a:rPr>
              <a:t>and jugglery for shifts</a:t>
            </a:r>
            <a:r>
              <a:rPr lang="en-US" dirty="0"/>
              <a:t>)</a:t>
            </a:r>
          </a:p>
          <a:p>
            <a:r>
              <a:rPr lang="en-US" dirty="0"/>
              <a:t>Hierarchical decoding – next class!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AC0AF-5699-446F-9E19-CD8C0BA45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681F8-FD37-4288-A3A2-817AB114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5A31F5-594F-4C22-9333-42386EAA1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17" b="65811"/>
          <a:stretch/>
        </p:blipFill>
        <p:spPr bwMode="auto">
          <a:xfrm>
            <a:off x="131064" y="1446210"/>
            <a:ext cx="8753812" cy="57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B04911C-EE10-429B-A9A2-8815F86D28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t="23178" r="-515" b="70932"/>
          <a:stretch/>
        </p:blipFill>
        <p:spPr bwMode="auto">
          <a:xfrm>
            <a:off x="131064" y="2158939"/>
            <a:ext cx="9076944" cy="329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94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966B-3027-496E-A874-5715A119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S-format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E8F30-3C40-49A3-B1EC-35224FCC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9FE2E-B71B-4B7A-9EA5-3658E6EC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E2C86BB-F555-440B-957C-89020C61D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3" b="73969"/>
          <a:stretch/>
        </p:blipFill>
        <p:spPr bwMode="auto">
          <a:xfrm>
            <a:off x="-36576" y="101603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FB8E49C5-CA30-471D-9AEA-6CF8F4598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" t="45812" r="-400" b="47496"/>
          <a:stretch/>
        </p:blipFill>
        <p:spPr bwMode="auto">
          <a:xfrm>
            <a:off x="-1" y="1542826"/>
            <a:ext cx="91440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1CDC1CF-D8FB-4C91-928E-E96B683A8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7786"/>
          <a:stretch/>
        </p:blipFill>
        <p:spPr>
          <a:xfrm>
            <a:off x="267576" y="2066036"/>
            <a:ext cx="8535696" cy="113202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0FB649-B672-44ED-BAAC-B9B1C6238FC4}"/>
              </a:ext>
            </a:extLst>
          </p:cNvPr>
          <p:cNvSpPr txBox="1">
            <a:spLocks/>
          </p:cNvSpPr>
          <p:nvPr/>
        </p:nvSpPr>
        <p:spPr bwMode="auto">
          <a:xfrm>
            <a:off x="152400" y="3429000"/>
            <a:ext cx="8839200" cy="303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More quirks!</a:t>
            </a:r>
          </a:p>
          <a:p>
            <a:r>
              <a:rPr lang="en-US" dirty="0"/>
              <a:t>Why is </a:t>
            </a:r>
            <a:r>
              <a:rPr lang="en-US" dirty="0" err="1"/>
              <a:t>imm</a:t>
            </a:r>
            <a:r>
              <a:rPr lang="en-US" dirty="0"/>
              <a:t> split?</a:t>
            </a:r>
          </a:p>
          <a:p>
            <a:r>
              <a:rPr lang="en-US" dirty="0"/>
              <a:t>Prefer rs1, rs2, </a:t>
            </a:r>
            <a:r>
              <a:rPr lang="en-US" dirty="0" err="1"/>
              <a:t>rd</a:t>
            </a:r>
            <a:r>
              <a:rPr lang="en-US" dirty="0"/>
              <a:t> (whenever required) in the fixed locations – simplifies decoding circuit</a:t>
            </a:r>
          </a:p>
        </p:txBody>
      </p:sp>
    </p:spTree>
    <p:extLst>
      <p:ext uri="{BB962C8B-B14F-4D97-AF65-F5344CB8AC3E}">
        <p14:creationId xmlns:p14="http://schemas.microsoft.com/office/powerpoint/2010/main" val="176303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AE62-8879-4367-AA6C-5EC0289C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picture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D0724A1-09FF-47B3-87F9-37F3A3D68B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2993498"/>
              </p:ext>
            </p:extLst>
          </p:nvPr>
        </p:nvGraphicFramePr>
        <p:xfrm>
          <a:off x="304800" y="1067218"/>
          <a:ext cx="8458200" cy="5714582"/>
        </p:xfrm>
        <a:graphic>
          <a:graphicData uri="http://schemas.openxmlformats.org/drawingml/2006/table">
            <a:tbl>
              <a:tblPr/>
              <a:tblGrid>
                <a:gridCol w="1409700">
                  <a:extLst>
                    <a:ext uri="{9D8B030D-6E8A-4147-A177-3AD203B41FA5}">
                      <a16:colId xmlns:a16="http://schemas.microsoft.com/office/drawing/2014/main" val="322488432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015010748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198131326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415265526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274127471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1150862817"/>
                    </a:ext>
                  </a:extLst>
                </a:gridCol>
              </a:tblGrid>
              <a:tr h="275754">
                <a:tc>
                  <a:txBody>
                    <a:bodyPr/>
                    <a:lstStyle/>
                    <a:p>
                      <a:r>
                        <a:rPr lang="en-US" sz="1300" b="1"/>
                        <a:t>Opcode (binary)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Opcode (hex)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Instruction Class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Format(s)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Role of funct3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Role of funct7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668729"/>
                  </a:ext>
                </a:extLst>
              </a:tr>
              <a:tr h="915699">
                <a:tc>
                  <a:txBody>
                    <a:bodyPr/>
                    <a:lstStyle/>
                    <a:p>
                      <a:r>
                        <a:rPr lang="en-US" sz="1300"/>
                        <a:t>0110011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0x33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Integer register–register ALU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ALU operation group (ADD/SUB, AND/OR, shifts, SLT)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Distinguishes operations sharing same funct3 (e.g., ADD vs SUB, SRL vs SRA)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40272"/>
                  </a:ext>
                </a:extLst>
              </a:tr>
              <a:tr h="748474">
                <a:tc>
                  <a:txBody>
                    <a:bodyPr/>
                    <a:lstStyle/>
                    <a:p>
                      <a:r>
                        <a:rPr lang="en-US" sz="1300"/>
                        <a:t>0010011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0x13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Integer register–immediate ALU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immediate ALU operation (ADDI, ANDI, ORI, shifts)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Used only for shift immediates (slli, srli, srai)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483226"/>
                  </a:ext>
                </a:extLst>
              </a:tr>
              <a:tr h="393933">
                <a:tc>
                  <a:txBody>
                    <a:bodyPr/>
                    <a:lstStyle/>
                    <a:p>
                      <a:r>
                        <a:rPr lang="en-US" sz="1300" dirty="0"/>
                        <a:t>0000011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0x03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Loads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load width (lb, lh, lw, etc.)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90152"/>
                  </a:ext>
                </a:extLst>
              </a:tr>
              <a:tr h="393933">
                <a:tc>
                  <a:txBody>
                    <a:bodyPr/>
                    <a:lstStyle/>
                    <a:p>
                      <a:r>
                        <a:rPr lang="en-US" sz="1300"/>
                        <a:t>0100011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0x23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Stores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store width (sb, sh, sw)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716223"/>
                  </a:ext>
                </a:extLst>
              </a:tr>
              <a:tr h="630293">
                <a:tc>
                  <a:txBody>
                    <a:bodyPr/>
                    <a:lstStyle/>
                    <a:p>
                      <a:r>
                        <a:rPr lang="en-US" sz="1300"/>
                        <a:t>1100011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0x63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Conditional branches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B-type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300"/>
                        <a:t>Selects comparison type (beq, bne, blt, bge, etc.)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377793"/>
                  </a:ext>
                </a:extLst>
              </a:tr>
              <a:tr h="214655">
                <a:tc>
                  <a:txBody>
                    <a:bodyPr/>
                    <a:lstStyle/>
                    <a:p>
                      <a:r>
                        <a:rPr lang="en-US" sz="1300"/>
                        <a:t>1101111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0x6F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Jump and link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J-type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344617"/>
                  </a:ext>
                </a:extLst>
              </a:tr>
              <a:tr h="389916">
                <a:tc>
                  <a:txBody>
                    <a:bodyPr/>
                    <a:lstStyle/>
                    <a:p>
                      <a:r>
                        <a:rPr lang="en-US" sz="1300"/>
                        <a:t>1100111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0x67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Jump and link register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Fixed (000)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849821"/>
                  </a:ext>
                </a:extLst>
              </a:tr>
              <a:tr h="389916">
                <a:tc>
                  <a:txBody>
                    <a:bodyPr/>
                    <a:lstStyle/>
                    <a:p>
                      <a:r>
                        <a:rPr lang="en-US" sz="1300"/>
                        <a:t>0110111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0x37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Load upper immediate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450084"/>
                  </a:ext>
                </a:extLst>
              </a:tr>
              <a:tr h="393933">
                <a:tc>
                  <a:txBody>
                    <a:bodyPr/>
                    <a:lstStyle/>
                    <a:p>
                      <a:r>
                        <a:rPr lang="en-US" sz="1300"/>
                        <a:t>0010111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0x17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Add upper immediate to PC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30554"/>
                  </a:ext>
                </a:extLst>
              </a:tr>
              <a:tr h="512114">
                <a:tc>
                  <a:txBody>
                    <a:bodyPr/>
                    <a:lstStyle/>
                    <a:p>
                      <a:r>
                        <a:rPr lang="en-US" sz="1300"/>
                        <a:t>1110011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0x73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System / CSR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CSR operation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Further refines system behavior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30579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51A88-544B-4210-8DEC-30A59C6A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406DE-DFEA-4728-A039-7BFFD30A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269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pptA48A.tmp</Template>
  <TotalTime>13335</TotalTime>
  <Words>2479</Words>
  <Application>Microsoft Office PowerPoint</Application>
  <PresentationFormat>On-screen Show (4:3)</PresentationFormat>
  <Paragraphs>473</Paragraphs>
  <Slides>48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Google Sans</vt:lpstr>
      <vt:lpstr>Office Theme</vt:lpstr>
      <vt:lpstr>Computer Architecture</vt:lpstr>
      <vt:lpstr>Instructions as seen by hardware</vt:lpstr>
      <vt:lpstr>The 6 basic RV32I instruction formats – R, I, S, B, U, J</vt:lpstr>
      <vt:lpstr>General structure of instructions</vt:lpstr>
      <vt:lpstr>R-format instructions</vt:lpstr>
      <vt:lpstr>I-format instructions</vt:lpstr>
      <vt:lpstr>Notice any quirks?</vt:lpstr>
      <vt:lpstr>S-format instructions</vt:lpstr>
      <vt:lpstr>Full picture</vt:lpstr>
      <vt:lpstr>Review questions</vt:lpstr>
      <vt:lpstr>Microarchitecture – datapath</vt:lpstr>
      <vt:lpstr>How is an instruction executed?</vt:lpstr>
      <vt:lpstr>The stages of instruction execution – Instruction Fetch (IF)</vt:lpstr>
      <vt:lpstr>The stages of instruction execution – Decode and Operand Fetch (OF)</vt:lpstr>
      <vt:lpstr>The stages of instruction execution – Execute (EX)</vt:lpstr>
      <vt:lpstr>The stages of instruction execution – Memory Access (MA)</vt:lpstr>
      <vt:lpstr>Data and control path</vt:lpstr>
      <vt:lpstr>The final product – virtual</vt:lpstr>
      <vt:lpstr>The final product – physical!</vt:lpstr>
      <vt:lpstr>Components of the datapath</vt:lpstr>
      <vt:lpstr>What hardware blocks does an instruction use?</vt:lpstr>
      <vt:lpstr>The RV32I Register File</vt:lpstr>
      <vt:lpstr>Immediate generator</vt:lpstr>
      <vt:lpstr>The ALU</vt:lpstr>
      <vt:lpstr>Program counter</vt:lpstr>
      <vt:lpstr>Instruction and data memory</vt:lpstr>
      <vt:lpstr>Control – one circuit to rule them all</vt:lpstr>
      <vt:lpstr>Instruction decode and control</vt:lpstr>
      <vt:lpstr>Instruction Fetch (IF) has fetched 32 bits of an instruction</vt:lpstr>
      <vt:lpstr>Control- and data- relevant bits</vt:lpstr>
      <vt:lpstr>What all does Control control?</vt:lpstr>
      <vt:lpstr>Bit slicing – extracting instruction fields</vt:lpstr>
      <vt:lpstr>Hierarchical decoding of control bits</vt:lpstr>
      <vt:lpstr>Instruction class based control</vt:lpstr>
      <vt:lpstr>ALU Control</vt:lpstr>
      <vt:lpstr>ALU Control</vt:lpstr>
      <vt:lpstr>Decode Walkthrough: add x5, x3, x4</vt:lpstr>
      <vt:lpstr>Decode Walkthrough: lw x5, 8(x10)</vt:lpstr>
      <vt:lpstr>Building a datapath for R-type instructions</vt:lpstr>
      <vt:lpstr>Implementing R-type instructions</vt:lpstr>
      <vt:lpstr>Adding I-type arithmetic instructions to the datapath</vt:lpstr>
      <vt:lpstr>Adding I-type load instructions to the datapath</vt:lpstr>
      <vt:lpstr>Adding S-type (store) instructions to the datapath</vt:lpstr>
      <vt:lpstr>What kinds of instructions are still remaining?</vt:lpstr>
      <vt:lpstr>Implementing branches</vt:lpstr>
      <vt:lpstr>Implementing jumps</vt:lpstr>
      <vt:lpstr>The entire RISC-V RV32l datapath</vt:lpstr>
      <vt:lpstr>PowerPoint Presentation</vt:lpstr>
    </vt:vector>
  </TitlesOfParts>
  <Company>bits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Systems</dc:title>
  <dc:creator>a</dc:creator>
  <cp:lastModifiedBy>Saurabh Gandhi</cp:lastModifiedBy>
  <cp:revision>673</cp:revision>
  <dcterms:created xsi:type="dcterms:W3CDTF">2010-01-15T20:22:21Z</dcterms:created>
  <dcterms:modified xsi:type="dcterms:W3CDTF">2026-02-04T08:31:20Z</dcterms:modified>
</cp:coreProperties>
</file>